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29"/>
  </p:notesMasterIdLst>
  <p:sldIdLst>
    <p:sldId id="256" r:id="rId2"/>
    <p:sldId id="257" r:id="rId3"/>
    <p:sldId id="258" r:id="rId4"/>
    <p:sldId id="269" r:id="rId5"/>
    <p:sldId id="260" r:id="rId6"/>
    <p:sldId id="270" r:id="rId7"/>
    <p:sldId id="261" r:id="rId8"/>
    <p:sldId id="259" r:id="rId9"/>
    <p:sldId id="262" r:id="rId10"/>
    <p:sldId id="265" r:id="rId11"/>
    <p:sldId id="266" r:id="rId12"/>
    <p:sldId id="263" r:id="rId13"/>
    <p:sldId id="284" r:id="rId14"/>
    <p:sldId id="268" r:id="rId15"/>
    <p:sldId id="282" r:id="rId16"/>
    <p:sldId id="283" r:id="rId17"/>
    <p:sldId id="285" r:id="rId18"/>
    <p:sldId id="267" r:id="rId19"/>
    <p:sldId id="286" r:id="rId20"/>
    <p:sldId id="287" r:id="rId21"/>
    <p:sldId id="288" r:id="rId22"/>
    <p:sldId id="271" r:id="rId23"/>
    <p:sldId id="264" r:id="rId24"/>
    <p:sldId id="295" r:id="rId25"/>
    <p:sldId id="296" r:id="rId26"/>
    <p:sldId id="297" r:id="rId27"/>
    <p:sldId id="29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61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9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9325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8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5812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59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36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0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3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6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6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3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4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6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28750"/>
            <a:ext cx="8985885" cy="13728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500" dirty="0">
                <a:latin typeface="Times New Roman" panose="02020603050405020304" charset="0"/>
                <a:cs typeface="Times New Roman" panose="02020603050405020304" charset="0"/>
              </a:rPr>
              <a:t>PRESENTATION </a:t>
            </a:r>
            <a:br>
              <a:rPr lang="en-US" sz="450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4500" dirty="0">
                <a:latin typeface="Times New Roman" panose="02020603050405020304" charset="0"/>
                <a:cs typeface="Times New Roman" panose="02020603050405020304" charset="0"/>
              </a:rPr>
              <a:t>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3125" y="3796665"/>
            <a:ext cx="3522452" cy="2251075"/>
          </a:xfrm>
        </p:spPr>
        <p:txBody>
          <a:bodyPr>
            <a:normAutofit fontScale="97500"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Team Member </a:t>
            </a:r>
            <a:r>
              <a:rPr lang="en-US" altLang="ja-JP" b="1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altLang="ja-JP" dirty="0">
                <a:solidFill>
                  <a:schemeClr val="tx1"/>
                </a:solidFill>
              </a:rPr>
              <a:t>1. </a:t>
            </a:r>
            <a:r>
              <a:rPr lang="en-US" altLang="ja-JP" dirty="0" err="1">
                <a:solidFill>
                  <a:schemeClr val="tx1"/>
                </a:solidFill>
              </a:rPr>
              <a:t>Niru</a:t>
            </a:r>
            <a:r>
              <a:rPr lang="en-US" altLang="ja-JP" dirty="0">
                <a:solidFill>
                  <a:schemeClr val="tx1"/>
                </a:solidFill>
              </a:rPr>
              <a:t> Kumari </a:t>
            </a:r>
            <a:r>
              <a:rPr lang="en-US" altLang="ja-JP" dirty="0" err="1">
                <a:solidFill>
                  <a:schemeClr val="tx1"/>
                </a:solidFill>
              </a:rPr>
              <a:t>Misra</a:t>
            </a:r>
            <a:r>
              <a:rPr lang="en-US" altLang="ja-JP" dirty="0">
                <a:solidFill>
                  <a:schemeClr val="tx1"/>
                </a:solidFill>
              </a:rPr>
              <a:t> (352757)</a:t>
            </a:r>
          </a:p>
          <a:p>
            <a:pPr algn="l"/>
            <a:r>
              <a:rPr lang="en-US" altLang="ja-JP" dirty="0">
                <a:solidFill>
                  <a:schemeClr val="tx1"/>
                </a:solidFill>
              </a:rPr>
              <a:t>2. Rabin Phaiju (352759)</a:t>
            </a:r>
          </a:p>
          <a:p>
            <a:pPr algn="l"/>
            <a:r>
              <a:rPr lang="en-US" altLang="ja-JP" dirty="0">
                <a:solidFill>
                  <a:schemeClr val="tx1"/>
                </a:solidFill>
              </a:rPr>
              <a:t>3. </a:t>
            </a:r>
            <a:r>
              <a:rPr lang="en-US" altLang="ja-JP" dirty="0" err="1">
                <a:solidFill>
                  <a:schemeClr val="tx1"/>
                </a:solidFill>
              </a:rPr>
              <a:t>Rodip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Duwal</a:t>
            </a:r>
            <a:r>
              <a:rPr lang="en-US" altLang="ja-JP" dirty="0">
                <a:solidFill>
                  <a:schemeClr val="tx1"/>
                </a:solidFill>
              </a:rPr>
              <a:t> (352763)</a:t>
            </a:r>
          </a:p>
          <a:p>
            <a:pPr algn="l"/>
            <a:r>
              <a:rPr lang="en-US" altLang="ja-JP" dirty="0">
                <a:solidFill>
                  <a:schemeClr val="tx1"/>
                </a:solidFill>
              </a:rPr>
              <a:t>4.Roshan </a:t>
            </a:r>
            <a:r>
              <a:rPr lang="en-US" altLang="ja-JP" dirty="0" err="1">
                <a:solidFill>
                  <a:schemeClr val="tx1"/>
                </a:solidFill>
              </a:rPr>
              <a:t>Dumaru</a:t>
            </a:r>
            <a:r>
              <a:rPr lang="en-US" altLang="ja-JP" dirty="0">
                <a:solidFill>
                  <a:schemeClr val="tx1"/>
                </a:solidFill>
              </a:rPr>
              <a:t> (352764)</a:t>
            </a: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524000" y="2579370"/>
            <a:ext cx="9059545" cy="936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500" dirty="0">
                <a:latin typeface="Times New Roman" panose="02020603050405020304" charset="0"/>
                <a:cs typeface="Times New Roman" panose="02020603050405020304" charset="0"/>
              </a:rPr>
              <a:t>FOOD FOR NEEDY</a:t>
            </a:r>
          </a:p>
        </p:txBody>
      </p:sp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73641B97-AA59-4079-8EEB-47F1C558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567" y="155575"/>
            <a:ext cx="1428750" cy="142875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5981124-B1E7-4A20-89A8-CC3F72E41DCC}"/>
              </a:ext>
            </a:extLst>
          </p:cNvPr>
          <p:cNvSpPr txBox="1">
            <a:spLocks/>
          </p:cNvSpPr>
          <p:nvPr/>
        </p:nvSpPr>
        <p:spPr>
          <a:xfrm>
            <a:off x="7061093" y="3716151"/>
            <a:ext cx="3522452" cy="225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Submitted To</a:t>
            </a:r>
            <a:r>
              <a:rPr lang="en-US" altLang="ja-JP" b="1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Khwopa</a:t>
            </a:r>
            <a:r>
              <a:rPr lang="en-US" altLang="ja-JP" dirty="0">
                <a:solidFill>
                  <a:schemeClr val="tx1"/>
                </a:solidFill>
              </a:rPr>
              <a:t> Engineering College.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Generic Model</a:t>
            </a:r>
          </a:p>
        </p:txBody>
      </p:sp>
      <p:grpSp>
        <p:nvGrpSpPr>
          <p:cNvPr id="4" name="Group 24"/>
          <p:cNvGrpSpPr/>
          <p:nvPr/>
        </p:nvGrpSpPr>
        <p:grpSpPr>
          <a:xfrm>
            <a:off x="1330325" y="1741170"/>
            <a:ext cx="9155430" cy="4378960"/>
            <a:chOff x="0" y="0"/>
            <a:chExt cx="55962" cy="37757"/>
          </a:xfrm>
        </p:grpSpPr>
        <p:sp>
          <p:nvSpPr>
            <p:cNvPr id="5" name="Text Box 7"/>
            <p:cNvSpPr txBox="1"/>
            <p:nvPr/>
          </p:nvSpPr>
          <p:spPr>
            <a:xfrm>
              <a:off x="0" y="13430"/>
              <a:ext cx="13389" cy="4898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sz="2000" kern="100" dirty="0">
                  <a:latin typeface="Calibri" panose="020F0502020204030204"/>
                  <a:ea typeface="SimSun" panose="02010600030101010101" pitchFamily="2" charset="-122"/>
                  <a:cs typeface="Times New Roman" panose="02020603050405020304"/>
                  <a:sym typeface="Times New Roman" panose="02020603050405020304"/>
                </a:rPr>
                <a:t>Login</a:t>
              </a:r>
            </a:p>
          </p:txBody>
        </p:sp>
        <p:sp>
          <p:nvSpPr>
            <p:cNvPr id="6" name="Text Box 8"/>
            <p:cNvSpPr txBox="1"/>
            <p:nvPr/>
          </p:nvSpPr>
          <p:spPr>
            <a:xfrm>
              <a:off x="20669" y="95"/>
              <a:ext cx="13389" cy="4898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sz="2000" kern="100" dirty="0">
                  <a:latin typeface="Calibri" panose="020F0502020204030204"/>
                  <a:ea typeface="ＭＳ 明朝" panose="02020609040205080304" charset="-128"/>
                  <a:cs typeface="Times New Roman" panose="02020603050405020304"/>
                  <a:sym typeface="Times New Roman" panose="02020603050405020304"/>
                </a:rPr>
                <a:t>User</a:t>
              </a:r>
            </a:p>
          </p:txBody>
        </p:sp>
        <p:sp>
          <p:nvSpPr>
            <p:cNvPr id="25" name="Text Box 9"/>
            <p:cNvSpPr txBox="1"/>
            <p:nvPr/>
          </p:nvSpPr>
          <p:spPr>
            <a:xfrm>
              <a:off x="21907" y="26765"/>
              <a:ext cx="13389" cy="4898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sz="2000" kern="100" dirty="0">
                  <a:latin typeface="Calibri" panose="020F0502020204030204"/>
                  <a:ea typeface="ＭＳ 明朝" panose="02020609040205080304" charset="-128"/>
                  <a:cs typeface="Times New Roman" panose="02020603050405020304"/>
                  <a:sym typeface="Times New Roman" panose="02020603050405020304"/>
                </a:rPr>
                <a:t>Admin</a:t>
              </a:r>
            </a:p>
          </p:txBody>
        </p:sp>
        <p:sp>
          <p:nvSpPr>
            <p:cNvPr id="26" name="Text Box 10"/>
            <p:cNvSpPr txBox="1"/>
            <p:nvPr/>
          </p:nvSpPr>
          <p:spPr>
            <a:xfrm>
              <a:off x="42576" y="0"/>
              <a:ext cx="13386" cy="4895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kern="100" dirty="0">
                  <a:latin typeface="Calibri" panose="020F0502020204030204"/>
                  <a:ea typeface="ＭＳ 明朝" panose="02020609040205080304" charset="-128"/>
                  <a:cs typeface="Times New Roman" panose="02020603050405020304"/>
                  <a:sym typeface="Times New Roman" panose="02020603050405020304"/>
                </a:rPr>
                <a:t>Adding food info</a:t>
              </a:r>
            </a:p>
          </p:txBody>
        </p:sp>
        <p:sp>
          <p:nvSpPr>
            <p:cNvPr id="27" name="Text Box 11"/>
            <p:cNvSpPr txBox="1"/>
            <p:nvPr/>
          </p:nvSpPr>
          <p:spPr>
            <a:xfrm>
              <a:off x="42576" y="6667"/>
              <a:ext cx="13386" cy="4896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kern="100" dirty="0">
                  <a:latin typeface="Calibri" panose="020F0502020204030204"/>
                  <a:ea typeface="ＭＳ 明朝" panose="02020609040205080304" charset="-128"/>
                  <a:cs typeface="Times New Roman" panose="02020603050405020304"/>
                  <a:sym typeface="Times New Roman" panose="02020603050405020304"/>
                </a:rPr>
                <a:t>Making Schedule</a:t>
              </a:r>
            </a:p>
          </p:txBody>
        </p:sp>
        <p:sp>
          <p:nvSpPr>
            <p:cNvPr id="28" name="Text Box 12"/>
            <p:cNvSpPr txBox="1"/>
            <p:nvPr/>
          </p:nvSpPr>
          <p:spPr>
            <a:xfrm>
              <a:off x="42576" y="13239"/>
              <a:ext cx="13386" cy="4896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kern="100" dirty="0">
                  <a:latin typeface="Calibri" panose="020F0502020204030204"/>
                  <a:ea typeface="ＭＳ 明朝" panose="02020609040205080304" charset="-128"/>
                  <a:cs typeface="Times New Roman" panose="02020603050405020304"/>
                  <a:sym typeface="Times New Roman" panose="02020603050405020304"/>
                </a:rPr>
                <a:t>Editing  their profile</a:t>
              </a:r>
            </a:p>
          </p:txBody>
        </p:sp>
        <p:sp>
          <p:nvSpPr>
            <p:cNvPr id="29" name="Text Box 13"/>
            <p:cNvSpPr txBox="1"/>
            <p:nvPr/>
          </p:nvSpPr>
          <p:spPr>
            <a:xfrm>
              <a:off x="42576" y="19335"/>
              <a:ext cx="13386" cy="4896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 rtl="0" eaLnBrk="1" fontAlgn="auto" latinLnBrk="0" hangingPunct="1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kern="100" dirty="0">
                  <a:latin typeface="Calibri" panose="020F0502020204030204"/>
                  <a:ea typeface="ＭＳ 明朝" panose="02020609040205080304" charset="-128"/>
                  <a:cs typeface="Times New Roman" panose="02020603050405020304"/>
                  <a:sym typeface="Times New Roman" panose="02020603050405020304"/>
                </a:rPr>
                <a:t>Communication</a:t>
              </a:r>
            </a:p>
            <a:p>
              <a:pPr rtl="0" eaLnBrk="1" fontAlgn="auto" latinLnBrk="0" hangingPunct="1"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kern="100" dirty="0">
                  <a:latin typeface="Calibri" panose="020F0502020204030204"/>
                  <a:ea typeface="ＭＳ 明朝" panose="02020609040205080304" charset="-128"/>
                  <a:cs typeface="Times New Roman" panose="02020603050405020304"/>
                  <a:sym typeface="Times New Roman" panose="02020603050405020304"/>
                </a:rPr>
                <a:t>between user</a:t>
              </a:r>
            </a:p>
          </p:txBody>
        </p:sp>
        <p:sp>
          <p:nvSpPr>
            <p:cNvPr id="30" name="Text Box 14"/>
            <p:cNvSpPr txBox="1"/>
            <p:nvPr/>
          </p:nvSpPr>
          <p:spPr>
            <a:xfrm>
              <a:off x="42576" y="26765"/>
              <a:ext cx="13386" cy="4896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kern="100" dirty="0">
                  <a:latin typeface="Calibri" panose="020F0502020204030204"/>
                  <a:ea typeface="SimSun" panose="02010600030101010101" pitchFamily="2" charset="-122"/>
                  <a:cs typeface="Times New Roman" panose="02020603050405020304"/>
                  <a:sym typeface="Times New Roman" panose="02020603050405020304"/>
                </a:rPr>
                <a:t>Maintain record/</a:t>
              </a:r>
              <a:r>
                <a:rPr lang="en-US" altLang="zh-CN" kern="100" dirty="0">
                  <a:latin typeface="Calibri" panose="020F0502020204030204"/>
                  <a:ea typeface="ＭＳ 明朝" panose="02020609040205080304" charset="-128"/>
                  <a:cs typeface="Times New Roman" panose="02020603050405020304"/>
                  <a:sym typeface="Times New Roman" panose="02020603050405020304"/>
                </a:rPr>
                <a:t>data</a:t>
              </a:r>
            </a:p>
            <a:p>
              <a:pPr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kern="100" dirty="0">
                  <a:latin typeface="Calibri" panose="020F0502020204030204"/>
                  <a:ea typeface="SimSun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</a:p>
          </p:txBody>
        </p:sp>
        <p:sp>
          <p:nvSpPr>
            <p:cNvPr id="31" name="Text Box 15"/>
            <p:cNvSpPr txBox="1"/>
            <p:nvPr/>
          </p:nvSpPr>
          <p:spPr>
            <a:xfrm>
              <a:off x="42576" y="32861"/>
              <a:ext cx="13386" cy="4896"/>
            </a:xfrm>
            <a:prstGeom prst="rect">
              <a:avLst/>
            </a:prstGeom>
            <a:solidFill>
              <a:srgbClr val="FFFFFF"/>
            </a:solidFill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>
                <a:lnSpc>
                  <a:spcPct val="108000"/>
                </a:lnSpc>
                <a:spcAft>
                  <a:spcPts val="800"/>
                </a:spcAft>
              </a:pPr>
              <a:r>
                <a:rPr lang="en-US" altLang="zh-CN" kern="100" dirty="0">
                  <a:latin typeface="Calibri" panose="020F0502020204030204"/>
                  <a:ea typeface="SimSun" panose="02010600030101010101" pitchFamily="2" charset="-122"/>
                  <a:cs typeface="Times New Roman" panose="02020603050405020304"/>
                  <a:sym typeface="Times New Roman" panose="02020603050405020304"/>
                </a:rPr>
                <a:t>User verification</a:t>
              </a:r>
            </a:p>
          </p:txBody>
        </p:sp>
        <p:cxnSp>
          <p:nvCxnSpPr>
            <p:cNvPr id="32" name="Elbow Connector 16"/>
            <p:cNvCxnSpPr/>
            <p:nvPr/>
          </p:nvCxnSpPr>
          <p:spPr>
            <a:xfrm flipV="1">
              <a:off x="13335" y="2381"/>
              <a:ext cx="7272" cy="12022"/>
            </a:xfrm>
            <a:prstGeom prst="bentConnector3">
              <a:avLst>
                <a:gd name="adj1" fmla="val 50000"/>
              </a:avLst>
            </a:prstGeom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33" name="Elbow Connector 17"/>
            <p:cNvCxnSpPr/>
            <p:nvPr/>
          </p:nvCxnSpPr>
          <p:spPr>
            <a:xfrm>
              <a:off x="13335" y="16764"/>
              <a:ext cx="8542" cy="12107"/>
            </a:xfrm>
            <a:prstGeom prst="bentConnector3">
              <a:avLst>
                <a:gd name="adj1" fmla="val 50000"/>
              </a:avLst>
            </a:prstGeom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34" name="Elbow Connector 18"/>
            <p:cNvCxnSpPr/>
            <p:nvPr/>
          </p:nvCxnSpPr>
          <p:spPr>
            <a:xfrm>
              <a:off x="34004" y="2381"/>
              <a:ext cx="8543" cy="0"/>
            </a:xfrm>
            <a:prstGeom prst="bentConnector3">
              <a:avLst>
                <a:gd name="adj1" fmla="val 50000"/>
              </a:avLst>
            </a:prstGeom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35" name="Elbow Connector 19"/>
            <p:cNvCxnSpPr/>
            <p:nvPr/>
          </p:nvCxnSpPr>
          <p:spPr>
            <a:xfrm>
              <a:off x="39433" y="2381"/>
              <a:ext cx="3641" cy="6942"/>
            </a:xfrm>
            <a:prstGeom prst="bentConnector3">
              <a:avLst>
                <a:gd name="adj1" fmla="val 50000"/>
              </a:avLst>
            </a:prstGeom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36" name="Elbow Connector 20"/>
            <p:cNvCxnSpPr/>
            <p:nvPr/>
          </p:nvCxnSpPr>
          <p:spPr>
            <a:xfrm>
              <a:off x="41433" y="9334"/>
              <a:ext cx="1090" cy="7453"/>
            </a:xfrm>
            <a:prstGeom prst="bentConnector3">
              <a:avLst>
                <a:gd name="adj1" fmla="val -16838"/>
              </a:avLst>
            </a:prstGeom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37" name="Elbow Connector 21"/>
            <p:cNvCxnSpPr/>
            <p:nvPr/>
          </p:nvCxnSpPr>
          <p:spPr>
            <a:xfrm>
              <a:off x="41243" y="16764"/>
              <a:ext cx="1295" cy="5168"/>
            </a:xfrm>
            <a:prstGeom prst="bentConnector3">
              <a:avLst>
                <a:gd name="adj1" fmla="val 829"/>
              </a:avLst>
            </a:prstGeom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38" name="Elbow Connector 22"/>
            <p:cNvCxnSpPr/>
            <p:nvPr/>
          </p:nvCxnSpPr>
          <p:spPr>
            <a:xfrm>
              <a:off x="35337" y="29146"/>
              <a:ext cx="7274" cy="0"/>
            </a:xfrm>
            <a:prstGeom prst="bentConnector3">
              <a:avLst>
                <a:gd name="adj1" fmla="val 50000"/>
              </a:avLst>
            </a:prstGeom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39" name="Elbow Connector 23"/>
            <p:cNvCxnSpPr/>
            <p:nvPr/>
          </p:nvCxnSpPr>
          <p:spPr>
            <a:xfrm>
              <a:off x="40767" y="29146"/>
              <a:ext cx="1816" cy="6176"/>
            </a:xfrm>
            <a:prstGeom prst="bentConnector3">
              <a:avLst>
                <a:gd name="adj1" fmla="val 19079"/>
              </a:avLst>
            </a:prstGeom>
            <a:ln w="635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</p:grpSp>
      <p:pic>
        <p:nvPicPr>
          <p:cNvPr id="40" name="Content Placeholder 4" descr="mainlogo">
            <a:extLst>
              <a:ext uri="{FF2B5EF4-FFF2-40B4-BE49-F238E27FC236}">
                <a16:creationId xmlns:a16="http://schemas.microsoft.com/office/drawing/2014/main" id="{A46BF715-FC08-4E65-B97D-19F4108B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62" y="301681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ER Model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2423160" y="1351915"/>
            <a:ext cx="7582693" cy="5053965"/>
            <a:chOff x="5246" y="99390"/>
            <a:chExt cx="9565" cy="8646"/>
          </a:xfrm>
        </p:grpSpPr>
        <p:cxnSp>
          <p:nvCxnSpPr>
            <p:cNvPr id="80" name="Elbow Connector 80"/>
            <p:cNvCxnSpPr>
              <a:cxnSpLocks/>
              <a:stCxn id="77" idx="2"/>
              <a:endCxn id="79" idx="3"/>
            </p:cNvCxnSpPr>
            <p:nvPr/>
          </p:nvCxnSpPr>
          <p:spPr>
            <a:xfrm rot="16200000" flipH="1">
              <a:off x="8728" y="105721"/>
              <a:ext cx="423" cy="87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2"/>
            <p:cNvCxnSpPr>
              <a:stCxn id="79" idx="1"/>
              <a:endCxn id="78" idx="2"/>
            </p:cNvCxnSpPr>
            <p:nvPr/>
          </p:nvCxnSpPr>
          <p:spPr>
            <a:xfrm flipV="1">
              <a:off x="10797" y="105925"/>
              <a:ext cx="804" cy="44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5"/>
            <p:cNvCxnSpPr>
              <a:stCxn id="79" idx="2"/>
              <a:endCxn id="104" idx="0"/>
            </p:cNvCxnSpPr>
            <p:nvPr/>
          </p:nvCxnSpPr>
          <p:spPr>
            <a:xfrm>
              <a:off x="10086" y="106605"/>
              <a:ext cx="6" cy="3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1"/>
            <p:cNvGrpSpPr/>
            <p:nvPr/>
          </p:nvGrpSpPr>
          <p:grpSpPr>
            <a:xfrm>
              <a:off x="5246" y="99390"/>
              <a:ext cx="9565" cy="8646"/>
              <a:chOff x="5246" y="99775"/>
              <a:chExt cx="9565" cy="8646"/>
            </a:xfrm>
          </p:grpSpPr>
          <p:cxnSp>
            <p:nvCxnSpPr>
              <p:cNvPr id="88" name="Elbow Connector 88"/>
              <p:cNvCxnSpPr>
                <a:stCxn id="78" idx="3"/>
                <a:endCxn id="28" idx="2"/>
              </p:cNvCxnSpPr>
              <p:nvPr/>
            </p:nvCxnSpPr>
            <p:spPr>
              <a:xfrm flipV="1">
                <a:off x="12206" y="104904"/>
                <a:ext cx="1894" cy="926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Group 110"/>
              <p:cNvGrpSpPr/>
              <p:nvPr/>
            </p:nvGrpSpPr>
            <p:grpSpPr>
              <a:xfrm>
                <a:off x="5246" y="99775"/>
                <a:ext cx="9565" cy="8646"/>
                <a:chOff x="5246" y="99271"/>
                <a:chExt cx="9565" cy="8646"/>
              </a:xfrm>
            </p:grpSpPr>
            <p:grpSp>
              <p:nvGrpSpPr>
                <p:cNvPr id="102" name="Group 102"/>
                <p:cNvGrpSpPr/>
                <p:nvPr/>
              </p:nvGrpSpPr>
              <p:grpSpPr>
                <a:xfrm>
                  <a:off x="5246" y="99271"/>
                  <a:ext cx="9565" cy="7215"/>
                  <a:chOff x="1693" y="97539"/>
                  <a:chExt cx="9565" cy="7215"/>
                </a:xfrm>
              </p:grpSpPr>
              <p:grpSp>
                <p:nvGrpSpPr>
                  <p:cNvPr id="75" name="Group 75"/>
                  <p:cNvGrpSpPr/>
                  <p:nvPr/>
                </p:nvGrpSpPr>
                <p:grpSpPr>
                  <a:xfrm>
                    <a:off x="1693" y="97539"/>
                    <a:ext cx="9565" cy="5149"/>
                    <a:chOff x="2256" y="97519"/>
                    <a:chExt cx="9565" cy="5149"/>
                  </a:xfrm>
                </p:grpSpPr>
                <p:grpSp>
                  <p:nvGrpSpPr>
                    <p:cNvPr id="50" name="Group 50"/>
                    <p:cNvGrpSpPr/>
                    <p:nvPr/>
                  </p:nvGrpSpPr>
                  <p:grpSpPr>
                    <a:xfrm flipV="1">
                      <a:off x="2256" y="99261"/>
                      <a:ext cx="9565" cy="3407"/>
                      <a:chOff x="1931" y="98862"/>
                      <a:chExt cx="9417" cy="3019"/>
                    </a:xfrm>
                  </p:grpSpPr>
                  <p:grpSp>
                    <p:nvGrpSpPr>
                      <p:cNvPr id="49" name="Group 49"/>
                      <p:cNvGrpSpPr/>
                      <p:nvPr/>
                    </p:nvGrpSpPr>
                    <p:grpSpPr>
                      <a:xfrm>
                        <a:off x="2586" y="99290"/>
                        <a:ext cx="8043" cy="899"/>
                        <a:chOff x="2586" y="99290"/>
                        <a:chExt cx="8043" cy="899"/>
                      </a:xfrm>
                    </p:grpSpPr>
                    <p:grpSp>
                      <p:nvGrpSpPr>
                        <p:cNvPr id="43" name="Group 43"/>
                        <p:cNvGrpSpPr/>
                        <p:nvPr/>
                      </p:nvGrpSpPr>
                      <p:grpSpPr>
                        <a:xfrm>
                          <a:off x="2586" y="99290"/>
                          <a:ext cx="8043" cy="462"/>
                          <a:chOff x="2586" y="99290"/>
                          <a:chExt cx="8043" cy="462"/>
                        </a:xfrm>
                      </p:grpSpPr>
                      <p:grpSp>
                        <p:nvGrpSpPr>
                          <p:cNvPr id="41" name="Group 41"/>
                          <p:cNvGrpSpPr/>
                          <p:nvPr/>
                        </p:nvGrpSpPr>
                        <p:grpSpPr>
                          <a:xfrm>
                            <a:off x="2605" y="99290"/>
                            <a:ext cx="8003" cy="459"/>
                            <a:chOff x="2605" y="99290"/>
                            <a:chExt cx="8003" cy="459"/>
                          </a:xfrm>
                        </p:grpSpPr>
                        <p:cxnSp>
                          <p:nvCxnSpPr>
                            <p:cNvPr id="37" name="Straight Connector 37"/>
                            <p:cNvCxnSpPr/>
                            <p:nvPr/>
                          </p:nvCxnSpPr>
                          <p:spPr>
                            <a:xfrm>
                              <a:off x="2605" y="99299"/>
                              <a:ext cx="0" cy="44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8" name="Straight Connector 38"/>
                            <p:cNvCxnSpPr/>
                            <p:nvPr/>
                          </p:nvCxnSpPr>
                          <p:spPr>
                            <a:xfrm>
                              <a:off x="5122" y="99290"/>
                              <a:ext cx="0" cy="44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9" name="Straight Connector 39"/>
                            <p:cNvCxnSpPr/>
                            <p:nvPr/>
                          </p:nvCxnSpPr>
                          <p:spPr>
                            <a:xfrm>
                              <a:off x="8191" y="99309"/>
                              <a:ext cx="0" cy="44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0" name="Straight Connector 40"/>
                            <p:cNvCxnSpPr/>
                            <p:nvPr/>
                          </p:nvCxnSpPr>
                          <p:spPr>
                            <a:xfrm>
                              <a:off x="10608" y="99294"/>
                              <a:ext cx="0" cy="44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2" name="Straight Connector 42"/>
                          <p:cNvCxnSpPr/>
                          <p:nvPr/>
                        </p:nvCxnSpPr>
                        <p:spPr>
                          <a:xfrm flipH="1">
                            <a:off x="2586" y="99745"/>
                            <a:ext cx="8043" cy="7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5"/>
                        <p:cNvCxnSpPr/>
                        <p:nvPr/>
                      </p:nvCxnSpPr>
                      <p:spPr>
                        <a:xfrm>
                          <a:off x="6730" y="99749"/>
                          <a:ext cx="0" cy="44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8" name="Group 48"/>
                      <p:cNvGrpSpPr/>
                      <p:nvPr/>
                    </p:nvGrpSpPr>
                    <p:grpSpPr>
                      <a:xfrm>
                        <a:off x="1931" y="98862"/>
                        <a:ext cx="9417" cy="3019"/>
                        <a:chOff x="1931" y="98862"/>
                        <a:chExt cx="9417" cy="3019"/>
                      </a:xfrm>
                    </p:grpSpPr>
                    <p:grpSp>
                      <p:nvGrpSpPr>
                        <p:cNvPr id="36" name="Group 36"/>
                        <p:cNvGrpSpPr/>
                        <p:nvPr/>
                      </p:nvGrpSpPr>
                      <p:grpSpPr>
                        <a:xfrm>
                          <a:off x="1931" y="98862"/>
                          <a:ext cx="9417" cy="3019"/>
                          <a:chOff x="1931" y="98862"/>
                          <a:chExt cx="9417" cy="3019"/>
                        </a:xfrm>
                      </p:grpSpPr>
                      <p:grpSp>
                        <p:nvGrpSpPr>
                          <p:cNvPr id="31" name="Group 31"/>
                          <p:cNvGrpSpPr/>
                          <p:nvPr/>
                        </p:nvGrpSpPr>
                        <p:grpSpPr>
                          <a:xfrm>
                            <a:off x="1931" y="98862"/>
                            <a:ext cx="9417" cy="438"/>
                            <a:chOff x="1951" y="102282"/>
                            <a:chExt cx="9417" cy="438"/>
                          </a:xfrm>
                        </p:grpSpPr>
                        <p:sp>
                          <p:nvSpPr>
                            <p:cNvPr id="25" name="Rectangles 25"/>
                            <p:cNvSpPr/>
                            <p:nvPr/>
                          </p:nvSpPr>
                          <p:spPr>
                            <a:xfrm rot="10800000">
                              <a:off x="4461" y="102282"/>
                              <a:ext cx="1400" cy="420"/>
                            </a:xfrm>
                            <a:prstGeom prst="rect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6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8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n-US" altLang="zh-CN" sz="1100" kern="100">
                                  <a:latin typeface="Calibri" panose="020F0502020204030204"/>
                                  <a:ea typeface="SimSun" panose="02010600030101010101" pitchFamily="2" charset="-122"/>
                                  <a:cs typeface="Times New Roman" panose="02020603050405020304"/>
                                  <a:sym typeface="Times New Roman" panose="02020603050405020304"/>
                                </a:rPr>
                                <a:t>Donor</a:t>
                              </a:r>
                            </a:p>
                          </p:txBody>
                        </p:sp>
                        <p:sp>
                          <p:nvSpPr>
                            <p:cNvPr id="26" name="Rectangles 26"/>
                            <p:cNvSpPr/>
                            <p:nvPr/>
                          </p:nvSpPr>
                          <p:spPr>
                            <a:xfrm rot="10800000">
                              <a:off x="7511" y="102291"/>
                              <a:ext cx="1400" cy="420"/>
                            </a:xfrm>
                            <a:prstGeom prst="rect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6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8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n-US" altLang="zh-CN" sz="1100" kern="100">
                                  <a:latin typeface="Calibri" panose="020F0502020204030204"/>
                                  <a:ea typeface="SimSun" panose="02010600030101010101" pitchFamily="2" charset="-122"/>
                                  <a:cs typeface="Times New Roman" panose="02020603050405020304"/>
                                  <a:sym typeface="Times New Roman" panose="02020603050405020304"/>
                                </a:rPr>
                                <a:t>Receiver</a:t>
                              </a:r>
                            </a:p>
                          </p:txBody>
                        </p:sp>
                        <p:sp>
                          <p:nvSpPr>
                            <p:cNvPr id="27" name="Rectangles 27"/>
                            <p:cNvSpPr/>
                            <p:nvPr/>
                          </p:nvSpPr>
                          <p:spPr>
                            <a:xfrm rot="10800000">
                              <a:off x="1951" y="102291"/>
                              <a:ext cx="1400" cy="420"/>
                            </a:xfrm>
                            <a:prstGeom prst="rect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6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8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n-US" altLang="zh-CN" sz="1100" kern="100">
                                  <a:latin typeface="Calibri" panose="020F0502020204030204"/>
                                  <a:ea typeface="SimSun" panose="02010600030101010101" pitchFamily="2" charset="-122"/>
                                  <a:cs typeface="Times New Roman" panose="02020603050405020304"/>
                                  <a:sym typeface="Times New Roman" panose="02020603050405020304"/>
                                </a:rPr>
                                <a:t>Sponsor</a:t>
                              </a:r>
                            </a:p>
                          </p:txBody>
                        </p:sp>
                        <p:sp>
                          <p:nvSpPr>
                            <p:cNvPr id="28" name="Rectangles 28"/>
                            <p:cNvSpPr/>
                            <p:nvPr/>
                          </p:nvSpPr>
                          <p:spPr>
                            <a:xfrm rot="10800000">
                              <a:off x="9968" y="102300"/>
                              <a:ext cx="1400" cy="420"/>
                            </a:xfrm>
                            <a:prstGeom prst="rect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6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8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n-US" altLang="zh-CN" sz="1100" kern="100">
                                  <a:latin typeface="Calibri" panose="020F0502020204030204"/>
                                  <a:ea typeface="SimSun" panose="02010600030101010101" pitchFamily="2" charset="-122"/>
                                  <a:cs typeface="Times New Roman" panose="02020603050405020304"/>
                                  <a:sym typeface="Times New Roman" panose="02020603050405020304"/>
                                </a:rPr>
                                <a:t>Volunteer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9" name="Rectangles 29"/>
                          <p:cNvSpPr/>
                          <p:nvPr/>
                        </p:nvSpPr>
                        <p:spPr>
                          <a:xfrm rot="10800000">
                            <a:off x="6040" y="101461"/>
                            <a:ext cx="1400" cy="420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8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n-US" altLang="zh-CN" sz="1100" kern="100">
                                <a:latin typeface="Calibri" panose="020F0502020204030204"/>
                                <a:ea typeface="SimSun" panose="02010600030101010101" pitchFamily="2" charset="-122"/>
                                <a:cs typeface="Times New Roman" panose="02020603050405020304"/>
                                <a:sym typeface="Times New Roman" panose="02020603050405020304"/>
                              </a:rPr>
                              <a:t>User</a:t>
                            </a:r>
                          </a:p>
                        </p:txBody>
                      </p:sp>
                      <p:grpSp>
                        <p:nvGrpSpPr>
                          <p:cNvPr id="35" name="Group 35"/>
                          <p:cNvGrpSpPr/>
                          <p:nvPr/>
                        </p:nvGrpSpPr>
                        <p:grpSpPr>
                          <a:xfrm>
                            <a:off x="5832" y="100187"/>
                            <a:ext cx="1813" cy="819"/>
                            <a:chOff x="5837" y="100193"/>
                            <a:chExt cx="1774" cy="724"/>
                          </a:xfrm>
                        </p:grpSpPr>
                        <p:sp>
                          <p:nvSpPr>
                            <p:cNvPr id="33" name="Isosceles Triangle 33"/>
                            <p:cNvSpPr/>
                            <p:nvPr/>
                          </p:nvSpPr>
                          <p:spPr>
                            <a:xfrm rot="10800000" flipH="1" flipV="1">
                              <a:off x="5837" y="100193"/>
                              <a:ext cx="1774" cy="724"/>
                            </a:xfrm>
                            <a:prstGeom prst="triangl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6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</p:sp>
                        <p:sp>
                          <p:nvSpPr>
                            <p:cNvPr id="34" name="Text Box 34"/>
                            <p:cNvSpPr txBox="1"/>
                            <p:nvPr/>
                          </p:nvSpPr>
                          <p:spPr>
                            <a:xfrm rot="10800000">
                              <a:off x="6401" y="100541"/>
                              <a:ext cx="652" cy="323"/>
                            </a:xfrm>
                            <a:prstGeom prst="rect">
                              <a:avLst/>
                            </a:prstGeom>
                            <a:solidFill>
                              <a:schemeClr val="lt1"/>
                            </a:solidFill>
                            <a:ln w="6350">
                              <a:noFill/>
                            </a:ln>
                          </p:spPr>
                          <p:style>
                            <a:lnRef idx="0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8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n-US" altLang="zh-CN" sz="1100" kern="100">
                                  <a:latin typeface="Calibri" panose="020F0502020204030204"/>
                                  <a:ea typeface="SimSun" panose="02010600030101010101" pitchFamily="2" charset="-122"/>
                                  <a:cs typeface="Times New Roman" panose="02020603050405020304"/>
                                  <a:sym typeface="Times New Roman" panose="02020603050405020304"/>
                                </a:rPr>
                                <a:t>is a</a:t>
                              </a:r>
                            </a:p>
                          </p:txBody>
                        </p:sp>
                      </p:grpSp>
                    </p:grpSp>
                    <p:cxnSp>
                      <p:nvCxnSpPr>
                        <p:cNvPr id="47" name="Straight Connector 47"/>
                        <p:cNvCxnSpPr/>
                        <p:nvPr/>
                      </p:nvCxnSpPr>
                      <p:spPr>
                        <a:xfrm>
                          <a:off x="6740" y="101019"/>
                          <a:ext cx="0" cy="44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65" name="Group 65"/>
                    <p:cNvGrpSpPr/>
                    <p:nvPr/>
                  </p:nvGrpSpPr>
                  <p:grpSpPr>
                    <a:xfrm>
                      <a:off x="3600" y="97519"/>
                      <a:ext cx="7101" cy="2751"/>
                      <a:chOff x="3600" y="97519"/>
                      <a:chExt cx="7101" cy="2751"/>
                    </a:xfrm>
                  </p:grpSpPr>
                  <p:grpSp>
                    <p:nvGrpSpPr>
                      <p:cNvPr id="60" name="Group 60"/>
                      <p:cNvGrpSpPr/>
                      <p:nvPr/>
                    </p:nvGrpSpPr>
                    <p:grpSpPr>
                      <a:xfrm>
                        <a:off x="3600" y="97519"/>
                        <a:ext cx="7101" cy="2751"/>
                        <a:chOff x="3740" y="97519"/>
                        <a:chExt cx="7101" cy="2751"/>
                      </a:xfrm>
                    </p:grpSpPr>
                    <p:sp>
                      <p:nvSpPr>
                        <p:cNvPr id="51" name="Oval 51"/>
                        <p:cNvSpPr/>
                        <p:nvPr/>
                      </p:nvSpPr>
                      <p:spPr>
                        <a:xfrm>
                          <a:off x="3740" y="98749"/>
                          <a:ext cx="1418" cy="701"/>
                        </a:xfrm>
                        <a:prstGeom prst="ellips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L="0" marR="0" indent="0" algn="ctr">
                            <a:lnSpc>
                              <a:spcPct val="108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zh-CN" sz="1100" kern="100" dirty="0">
                              <a:latin typeface="Calibri" panose="020F0502020204030204"/>
                              <a:ea typeface="SimSun" panose="02010600030101010101" pitchFamily="2" charset="-122"/>
                              <a:cs typeface="Times New Roman" panose="02020603050405020304"/>
                              <a:sym typeface="Times New Roman" panose="02020603050405020304"/>
                            </a:rPr>
                            <a:t>Username</a:t>
                          </a:r>
                        </a:p>
                      </p:txBody>
                    </p:sp>
                    <p:sp>
                      <p:nvSpPr>
                        <p:cNvPr id="53" name="Oval 53"/>
                        <p:cNvSpPr/>
                        <p:nvPr/>
                      </p:nvSpPr>
                      <p:spPr>
                        <a:xfrm>
                          <a:off x="4360" y="97839"/>
                          <a:ext cx="1321" cy="701"/>
                        </a:xfrm>
                        <a:prstGeom prst="ellips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L="0" marR="0" indent="0" algn="ctr">
                            <a:lnSpc>
                              <a:spcPct val="108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zh-CN" sz="1100" kern="100" dirty="0">
                              <a:latin typeface="Calibri" panose="020F0502020204030204"/>
                              <a:ea typeface="SimSun" panose="02010600030101010101" pitchFamily="2" charset="-122"/>
                              <a:cs typeface="Times New Roman" panose="02020603050405020304"/>
                              <a:sym typeface="Times New Roman" panose="02020603050405020304"/>
                            </a:rPr>
                            <a:t>Name</a:t>
                          </a:r>
                        </a:p>
                      </p:txBody>
                    </p:sp>
                    <p:sp>
                      <p:nvSpPr>
                        <p:cNvPr id="54" name="Oval 54"/>
                        <p:cNvSpPr/>
                        <p:nvPr/>
                      </p:nvSpPr>
                      <p:spPr>
                        <a:xfrm>
                          <a:off x="5880" y="97519"/>
                          <a:ext cx="1321" cy="701"/>
                        </a:xfrm>
                        <a:prstGeom prst="ellips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L="0" marR="0" indent="0" algn="ctr">
                            <a:lnSpc>
                              <a:spcPct val="108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zh-CN" sz="1100" kern="100">
                              <a:latin typeface="Calibri" panose="020F0502020204030204"/>
                              <a:ea typeface="SimSun" panose="02010600030101010101" pitchFamily="2" charset="-122"/>
                              <a:cs typeface="Times New Roman" panose="02020603050405020304"/>
                              <a:sym typeface="Times New Roman" panose="02020603050405020304"/>
                            </a:rPr>
                            <a:t>Password</a:t>
                          </a:r>
                        </a:p>
                      </p:txBody>
                    </p:sp>
                    <p:sp>
                      <p:nvSpPr>
                        <p:cNvPr id="55" name="Oval 55"/>
                        <p:cNvSpPr/>
                        <p:nvPr/>
                      </p:nvSpPr>
                      <p:spPr>
                        <a:xfrm>
                          <a:off x="7370" y="97519"/>
                          <a:ext cx="1321" cy="701"/>
                        </a:xfrm>
                        <a:prstGeom prst="ellips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algn="ctr">
                            <a:lnSpc>
                              <a:spcPct val="108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zh-CN" sz="1100" kern="100">
                              <a:latin typeface="Calibri" panose="020F0502020204030204"/>
                              <a:ea typeface="SimSun" panose="02010600030101010101" pitchFamily="2" charset="-122"/>
                              <a:cs typeface="Times New Roman" panose="02020603050405020304"/>
                              <a:sym typeface="Times New Roman" panose="02020603050405020304"/>
                            </a:rPr>
                            <a:t>DOB</a:t>
                          </a:r>
                        </a:p>
                      </p:txBody>
                    </p:sp>
                    <p:sp>
                      <p:nvSpPr>
                        <p:cNvPr id="56" name="Oval 56"/>
                        <p:cNvSpPr/>
                        <p:nvPr/>
                      </p:nvSpPr>
                      <p:spPr>
                        <a:xfrm>
                          <a:off x="8770" y="97899"/>
                          <a:ext cx="1321" cy="701"/>
                        </a:xfrm>
                        <a:prstGeom prst="ellips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L="0" marR="0" indent="0" algn="ctr">
                            <a:lnSpc>
                              <a:spcPct val="108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zh-CN" sz="1100" kern="100">
                              <a:latin typeface="Calibri" panose="020F0502020204030204"/>
                              <a:ea typeface="SimSun" panose="02010600030101010101" pitchFamily="2" charset="-122"/>
                              <a:cs typeface="Times New Roman" panose="02020603050405020304"/>
                              <a:sym typeface="Times New Roman" panose="02020603050405020304"/>
                            </a:rPr>
                            <a:t>Email</a:t>
                          </a:r>
                        </a:p>
                      </p:txBody>
                    </p:sp>
                    <p:sp>
                      <p:nvSpPr>
                        <p:cNvPr id="57" name="Oval 57"/>
                        <p:cNvSpPr/>
                        <p:nvPr/>
                      </p:nvSpPr>
                      <p:spPr>
                        <a:xfrm>
                          <a:off x="4440" y="99549"/>
                          <a:ext cx="1321" cy="701"/>
                        </a:xfrm>
                        <a:prstGeom prst="ellips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L="0" marR="0" indent="0" algn="ctr">
                            <a:lnSpc>
                              <a:spcPct val="108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zh-CN" sz="1100" u="sng" kern="100">
                              <a:latin typeface="Calibri" panose="020F0502020204030204"/>
                              <a:ea typeface="SimSun" panose="02010600030101010101" pitchFamily="2" charset="-122"/>
                              <a:cs typeface="Times New Roman" panose="02020603050405020304"/>
                              <a:sym typeface="Times New Roman" panose="02020603050405020304"/>
                            </a:rPr>
                            <a:t>ID</a:t>
                          </a:r>
                        </a:p>
                      </p:txBody>
                    </p:sp>
                    <p:sp>
                      <p:nvSpPr>
                        <p:cNvPr id="58" name="Oval 58"/>
                        <p:cNvSpPr/>
                        <p:nvPr/>
                      </p:nvSpPr>
                      <p:spPr>
                        <a:xfrm>
                          <a:off x="9340" y="98719"/>
                          <a:ext cx="1501" cy="756"/>
                        </a:xfrm>
                        <a:prstGeom prst="ellips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L="0" marR="0" indent="0" algn="ctr">
                            <a:lnSpc>
                              <a:spcPct val="108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zh-CN" sz="1100" kern="100">
                              <a:latin typeface="Calibri" panose="020F0502020204030204"/>
                              <a:ea typeface="SimSun" panose="02010600030101010101" pitchFamily="2" charset="-122"/>
                              <a:cs typeface="Times New Roman" panose="02020603050405020304"/>
                              <a:sym typeface="Times New Roman" panose="02020603050405020304"/>
                            </a:rPr>
                            <a:t>User Type</a:t>
                          </a:r>
                        </a:p>
                      </p:txBody>
                    </p:sp>
                    <p:sp>
                      <p:nvSpPr>
                        <p:cNvPr id="59" name="Oval 59"/>
                        <p:cNvSpPr/>
                        <p:nvPr/>
                      </p:nvSpPr>
                      <p:spPr>
                        <a:xfrm>
                          <a:off x="8690" y="99569"/>
                          <a:ext cx="1321" cy="701"/>
                        </a:xfrm>
                        <a:prstGeom prst="ellips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R="0" algn="l">
                            <a:lnSpc>
                              <a:spcPct val="108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zh-CN" sz="1100" kern="100">
                              <a:latin typeface="Calibri" panose="020F0502020204030204"/>
                              <a:ea typeface="SimSun" panose="02010600030101010101" pitchFamily="2" charset="-122"/>
                              <a:cs typeface="Times New Roman" panose="02020603050405020304"/>
                              <a:sym typeface="Times New Roman" panose="02020603050405020304"/>
                            </a:rPr>
                            <a:t>Contact</a:t>
                          </a:r>
                        </a:p>
                      </p:txBody>
                    </p:sp>
                  </p:grpSp>
                  <p:sp>
                    <p:nvSpPr>
                      <p:cNvPr id="63" name="Oval 63"/>
                      <p:cNvSpPr/>
                      <p:nvPr/>
                    </p:nvSpPr>
                    <p:spPr>
                      <a:xfrm>
                        <a:off x="8670" y="99656"/>
                        <a:ext cx="1068" cy="520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4" name="Oval 64"/>
                      <p:cNvSpPr/>
                      <p:nvPr/>
                    </p:nvSpPr>
                    <p:spPr>
                      <a:xfrm>
                        <a:off x="9330" y="98796"/>
                        <a:ext cx="1229" cy="555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  <p:grpSp>
                  <p:nvGrpSpPr>
                    <p:cNvPr id="74" name="Group 74"/>
                    <p:cNvGrpSpPr/>
                    <p:nvPr/>
                  </p:nvGrpSpPr>
                  <p:grpSpPr>
                    <a:xfrm>
                      <a:off x="5018" y="98220"/>
                      <a:ext cx="4193" cy="1700"/>
                      <a:chOff x="5018" y="98220"/>
                      <a:chExt cx="4193" cy="1700"/>
                    </a:xfrm>
                  </p:grpSpPr>
                  <p:cxnSp>
                    <p:nvCxnSpPr>
                      <p:cNvPr id="66" name="Straight Connector 66"/>
                      <p:cNvCxnSpPr>
                        <a:stCxn id="55" idx="4"/>
                      </p:cNvCxnSpPr>
                      <p:nvPr/>
                    </p:nvCxnSpPr>
                    <p:spPr>
                      <a:xfrm flipH="1">
                        <a:off x="7340" y="98220"/>
                        <a:ext cx="551" cy="103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Straight Connector 67"/>
                      <p:cNvCxnSpPr/>
                      <p:nvPr/>
                    </p:nvCxnSpPr>
                    <p:spPr>
                      <a:xfrm flipH="1">
                        <a:off x="7730" y="98390"/>
                        <a:ext cx="961" cy="88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Straight Connector 68"/>
                      <p:cNvCxnSpPr>
                        <a:endCxn id="29" idx="1"/>
                      </p:cNvCxnSpPr>
                      <p:nvPr/>
                    </p:nvCxnSpPr>
                    <p:spPr>
                      <a:xfrm flipH="1">
                        <a:off x="7852" y="99110"/>
                        <a:ext cx="1359" cy="3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Straight Connector 69"/>
                      <p:cNvCxnSpPr>
                        <a:stCxn id="59" idx="2"/>
                      </p:cNvCxnSpPr>
                      <p:nvPr/>
                    </p:nvCxnSpPr>
                    <p:spPr>
                      <a:xfrm flipH="1" flipV="1">
                        <a:off x="7850" y="99646"/>
                        <a:ext cx="700" cy="27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Connector 70"/>
                      <p:cNvCxnSpPr>
                        <a:stCxn id="57" idx="6"/>
                      </p:cNvCxnSpPr>
                      <p:nvPr/>
                    </p:nvCxnSpPr>
                    <p:spPr>
                      <a:xfrm flipV="1">
                        <a:off x="5621" y="99666"/>
                        <a:ext cx="819" cy="23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Straight Connector 71"/>
                      <p:cNvCxnSpPr>
                        <a:cxnSpLocks/>
                        <a:stCxn id="51" idx="6"/>
                        <a:endCxn id="29" idx="3"/>
                      </p:cNvCxnSpPr>
                      <p:nvPr/>
                    </p:nvCxnSpPr>
                    <p:spPr>
                      <a:xfrm>
                        <a:off x="5018" y="99100"/>
                        <a:ext cx="1412" cy="39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Straight Connector 72"/>
                      <p:cNvCxnSpPr>
                        <a:stCxn id="53" idx="5"/>
                      </p:cNvCxnSpPr>
                      <p:nvPr/>
                    </p:nvCxnSpPr>
                    <p:spPr>
                      <a:xfrm>
                        <a:off x="5348" y="98437"/>
                        <a:ext cx="1262" cy="81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Straight Connector 73"/>
                      <p:cNvCxnSpPr>
                        <a:stCxn id="54" idx="4"/>
                      </p:cNvCxnSpPr>
                      <p:nvPr/>
                    </p:nvCxnSpPr>
                    <p:spPr>
                      <a:xfrm>
                        <a:off x="6401" y="98220"/>
                        <a:ext cx="499" cy="105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6" name="Group 86"/>
                  <p:cNvGrpSpPr/>
                  <p:nvPr/>
                </p:nvGrpSpPr>
                <p:grpSpPr>
                  <a:xfrm>
                    <a:off x="4310" y="102678"/>
                    <a:ext cx="4343" cy="2076"/>
                    <a:chOff x="4937" y="102678"/>
                    <a:chExt cx="4343" cy="2076"/>
                  </a:xfrm>
                </p:grpSpPr>
                <p:sp>
                  <p:nvSpPr>
                    <p:cNvPr id="77" name="Diamond 77"/>
                    <p:cNvSpPr/>
                    <p:nvPr/>
                  </p:nvSpPr>
                  <p:spPr>
                    <a:xfrm>
                      <a:off x="4937" y="103134"/>
                      <a:ext cx="1282" cy="96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indent="0" algn="ctr">
                        <a:lnSpc>
                          <a:spcPct val="108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100" kern="100" dirty="0">
                          <a:solidFill>
                            <a:srgbClr val="000000"/>
                          </a:solidFill>
                          <a:latin typeface="Calibri" panose="020F0502020204030204"/>
                          <a:ea typeface="SimSun" panose="02010600030101010101" pitchFamily="2" charset="-122"/>
                          <a:cs typeface="Times New Roman" panose="02020603050405020304"/>
                          <a:sym typeface="Times New Roman" panose="02020603050405020304"/>
                        </a:rPr>
                        <a:t>Relay</a:t>
                      </a:r>
                      <a:endParaRPr lang="en-US" altLang="zh-CN" sz="1100" kern="100" dirty="0">
                        <a:latin typeface="Calibri" panose="020F0502020204030204"/>
                        <a:ea typeface="SimSun" panose="02010600030101010101" pitchFamily="2" charset="-122"/>
                        <a:cs typeface="Times New Roman" panose="02020603050405020304"/>
                        <a:sym typeface="Times New Roman" panose="02020603050405020304"/>
                      </a:endParaRPr>
                    </a:p>
                  </p:txBody>
                </p:sp>
                <p:sp>
                  <p:nvSpPr>
                    <p:cNvPr id="78" name="Diamond 78"/>
                    <p:cNvSpPr/>
                    <p:nvPr/>
                  </p:nvSpPr>
                  <p:spPr>
                    <a:xfrm>
                      <a:off x="8070" y="103114"/>
                      <a:ext cx="1210" cy="96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indent="0" algn="ctr">
                        <a:lnSpc>
                          <a:spcPct val="108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100" kern="100">
                          <a:solidFill>
                            <a:srgbClr val="000000"/>
                          </a:solidFill>
                          <a:latin typeface="Calibri" panose="020F0502020204030204"/>
                          <a:ea typeface="SimSun" panose="02010600030101010101" pitchFamily="2" charset="-122"/>
                          <a:cs typeface="Times New Roman" panose="02020603050405020304"/>
                          <a:sym typeface="Times New Roman" panose="02020603050405020304"/>
                        </a:rPr>
                        <a:t>Obtain</a:t>
                      </a:r>
                      <a:endParaRPr lang="en-US" altLang="zh-CN" sz="1100" kern="100">
                        <a:latin typeface="Calibri" panose="020F0502020204030204"/>
                        <a:ea typeface="SimSun" panose="02010600030101010101" pitchFamily="2" charset="-122"/>
                        <a:cs typeface="Times New Roman" panose="02020603050405020304"/>
                        <a:sym typeface="Times New Roman" panose="02020603050405020304"/>
                      </a:endParaRPr>
                    </a:p>
                  </p:txBody>
                </p:sp>
                <p:sp>
                  <p:nvSpPr>
                    <p:cNvPr id="79" name="Rectangles 79"/>
                    <p:cNvSpPr/>
                    <p:nvPr/>
                  </p:nvSpPr>
                  <p:spPr>
                    <a:xfrm rot="-10800000" flipV="1">
                      <a:off x="6449" y="104280"/>
                      <a:ext cx="1422" cy="47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>
                        <a:lnSpc>
                          <a:spcPct val="108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100" kern="100">
                          <a:latin typeface="Calibri" panose="020F0502020204030204"/>
                          <a:ea typeface="SimSun" panose="02010600030101010101" pitchFamily="2" charset="-122"/>
                          <a:cs typeface="Times New Roman" panose="02020603050405020304"/>
                          <a:sym typeface="Times New Roman" panose="02020603050405020304"/>
                        </a:rPr>
                        <a:t>Data/Info</a:t>
                      </a:r>
                    </a:p>
                  </p:txBody>
                </p:sp>
                <p:cxnSp>
                  <p:nvCxnSpPr>
                    <p:cNvPr id="83" name="Straight Arrow Connector 83"/>
                    <p:cNvCxnSpPr>
                      <a:cxnSpLocks/>
                      <a:stCxn id="25" idx="2"/>
                      <a:endCxn id="77" idx="0"/>
                    </p:cNvCxnSpPr>
                    <p:nvPr/>
                  </p:nvCxnSpPr>
                  <p:spPr>
                    <a:xfrm flipH="1">
                      <a:off x="5578" y="102688"/>
                      <a:ext cx="2" cy="44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Arrow Connector 85"/>
                    <p:cNvCxnSpPr>
                      <a:stCxn id="78" idx="0"/>
                      <a:endCxn id="26" idx="2"/>
                    </p:cNvCxnSpPr>
                    <p:nvPr/>
                  </p:nvCxnSpPr>
                  <p:spPr>
                    <a:xfrm flipV="1">
                      <a:off x="8675" y="102678"/>
                      <a:ext cx="3" cy="43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1" name="Group 101"/>
                  <p:cNvGrpSpPr/>
                  <p:nvPr/>
                </p:nvGrpSpPr>
                <p:grpSpPr>
                  <a:xfrm>
                    <a:off x="2265" y="102678"/>
                    <a:ext cx="8423" cy="936"/>
                    <a:chOff x="2265" y="102678"/>
                    <a:chExt cx="8423" cy="936"/>
                  </a:xfrm>
                </p:grpSpPr>
                <p:cxnSp>
                  <p:nvCxnSpPr>
                    <p:cNvPr id="87" name="Elbow Connector 87"/>
                    <p:cNvCxnSpPr>
                      <a:cxnSpLocks/>
                      <a:stCxn id="27" idx="2"/>
                      <a:endCxn id="77" idx="1"/>
                    </p:cNvCxnSpPr>
                    <p:nvPr/>
                  </p:nvCxnSpPr>
                  <p:spPr>
                    <a:xfrm rot="16200000" flipH="1">
                      <a:off x="2889" y="102193"/>
                      <a:ext cx="936" cy="1906"/>
                    </a:xfrm>
                    <a:prstGeom prst="bentConnector2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Group 91"/>
                    <p:cNvGrpSpPr/>
                    <p:nvPr/>
                  </p:nvGrpSpPr>
                  <p:grpSpPr>
                    <a:xfrm>
                      <a:off x="2265" y="102801"/>
                      <a:ext cx="282" cy="70"/>
                      <a:chOff x="2265" y="102801"/>
                      <a:chExt cx="282" cy="70"/>
                    </a:xfrm>
                  </p:grpSpPr>
                  <p:cxnSp>
                    <p:nvCxnSpPr>
                      <p:cNvPr id="89" name="Straight Connector 89"/>
                      <p:cNvCxnSpPr/>
                      <p:nvPr/>
                    </p:nvCxnSpPr>
                    <p:spPr>
                      <a:xfrm flipV="1">
                        <a:off x="2265" y="102801"/>
                        <a:ext cx="280" cy="1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Straight Connector 90"/>
                      <p:cNvCxnSpPr/>
                      <p:nvPr/>
                    </p:nvCxnSpPr>
                    <p:spPr>
                      <a:xfrm flipV="1">
                        <a:off x="2267" y="102861"/>
                        <a:ext cx="280" cy="1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Group 92"/>
                    <p:cNvGrpSpPr/>
                    <p:nvPr/>
                  </p:nvGrpSpPr>
                  <p:grpSpPr>
                    <a:xfrm>
                      <a:off x="4811" y="102785"/>
                      <a:ext cx="282" cy="70"/>
                      <a:chOff x="2265" y="102801"/>
                      <a:chExt cx="282" cy="70"/>
                    </a:xfrm>
                  </p:grpSpPr>
                  <p:cxnSp>
                    <p:nvCxnSpPr>
                      <p:cNvPr id="93" name="Straight Connector 89"/>
                      <p:cNvCxnSpPr/>
                      <p:nvPr/>
                    </p:nvCxnSpPr>
                    <p:spPr>
                      <a:xfrm flipV="1">
                        <a:off x="2265" y="102801"/>
                        <a:ext cx="280" cy="1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0"/>
                      <p:cNvCxnSpPr/>
                      <p:nvPr/>
                    </p:nvCxnSpPr>
                    <p:spPr>
                      <a:xfrm flipV="1">
                        <a:off x="2267" y="102861"/>
                        <a:ext cx="280" cy="1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5" name="Group 95"/>
                    <p:cNvGrpSpPr/>
                    <p:nvPr/>
                  </p:nvGrpSpPr>
                  <p:grpSpPr>
                    <a:xfrm>
                      <a:off x="7901" y="102872"/>
                      <a:ext cx="282" cy="70"/>
                      <a:chOff x="2265" y="102801"/>
                      <a:chExt cx="282" cy="70"/>
                    </a:xfrm>
                  </p:grpSpPr>
                  <p:cxnSp>
                    <p:nvCxnSpPr>
                      <p:cNvPr id="96" name="Straight Connector 89"/>
                      <p:cNvCxnSpPr/>
                      <p:nvPr/>
                    </p:nvCxnSpPr>
                    <p:spPr>
                      <a:xfrm flipV="1">
                        <a:off x="2265" y="102801"/>
                        <a:ext cx="280" cy="1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Straight Connector 90"/>
                      <p:cNvCxnSpPr/>
                      <p:nvPr/>
                    </p:nvCxnSpPr>
                    <p:spPr>
                      <a:xfrm flipV="1">
                        <a:off x="2267" y="102861"/>
                        <a:ext cx="280" cy="1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8" name="Group 98"/>
                    <p:cNvGrpSpPr/>
                    <p:nvPr/>
                  </p:nvGrpSpPr>
                  <p:grpSpPr>
                    <a:xfrm>
                      <a:off x="10406" y="102886"/>
                      <a:ext cx="282" cy="70"/>
                      <a:chOff x="2265" y="102801"/>
                      <a:chExt cx="282" cy="70"/>
                    </a:xfrm>
                  </p:grpSpPr>
                  <p:cxnSp>
                    <p:nvCxnSpPr>
                      <p:cNvPr id="99" name="Straight Connector 89"/>
                      <p:cNvCxnSpPr/>
                      <p:nvPr/>
                    </p:nvCxnSpPr>
                    <p:spPr>
                      <a:xfrm flipV="1">
                        <a:off x="2265" y="102801"/>
                        <a:ext cx="280" cy="1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Straight Connector 90"/>
                      <p:cNvCxnSpPr/>
                      <p:nvPr/>
                    </p:nvCxnSpPr>
                    <p:spPr>
                      <a:xfrm flipV="1">
                        <a:off x="2267" y="102861"/>
                        <a:ext cx="280" cy="1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04" name="Diamond 104"/>
                <p:cNvSpPr/>
                <p:nvPr/>
              </p:nvSpPr>
              <p:spPr>
                <a:xfrm>
                  <a:off x="9294" y="106849"/>
                  <a:ext cx="1596" cy="1068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indent="0" algn="ctr" rtl="0" eaLnBrk="1" fontAlgn="auto" latinLnBrk="0" hangingPunct="1">
                    <a:lnSpc>
                      <a:spcPct val="100000"/>
                    </a:lnSpc>
                    <a:spcAft>
                      <a:spcPts val="800"/>
                    </a:spcAft>
                  </a:pPr>
                  <a:r>
                    <a:rPr lang="en-US" altLang="zh-CN" sz="1100" kern="100">
                      <a:solidFill>
                        <a:srgbClr val="000000"/>
                      </a:solidFill>
                      <a:latin typeface="Calibri" panose="020F0502020204030204"/>
                      <a:ea typeface="SimSun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Visible to</a:t>
                  </a:r>
                </a:p>
              </p:txBody>
            </p:sp>
          </p:grpSp>
          <p:cxnSp>
            <p:nvCxnSpPr>
              <p:cNvPr id="106" name="Elbow Connector 106"/>
              <p:cNvCxnSpPr>
                <a:stCxn id="104" idx="1"/>
                <a:endCxn id="27" idx="3"/>
              </p:cNvCxnSpPr>
              <p:nvPr/>
            </p:nvCxnSpPr>
            <p:spPr>
              <a:xfrm rot="10800000">
                <a:off x="5246" y="104677"/>
                <a:ext cx="4048" cy="3210"/>
              </a:xfrm>
              <a:prstGeom prst="bentConnector3">
                <a:avLst>
                  <a:gd name="adj1" fmla="val 109264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Elbow Connector 107"/>
              <p:cNvCxnSpPr>
                <a:stCxn id="104" idx="3"/>
                <a:endCxn id="28" idx="1"/>
              </p:cNvCxnSpPr>
              <p:nvPr/>
            </p:nvCxnSpPr>
            <p:spPr>
              <a:xfrm flipV="1">
                <a:off x="10890" y="104667"/>
                <a:ext cx="3921" cy="3220"/>
              </a:xfrm>
              <a:prstGeom prst="bentConnector3">
                <a:avLst>
                  <a:gd name="adj1" fmla="val 109564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Elbow Connector 108"/>
              <p:cNvCxnSpPr>
                <a:stCxn id="104" idx="3"/>
                <a:endCxn id="26" idx="1"/>
              </p:cNvCxnSpPr>
              <p:nvPr/>
            </p:nvCxnSpPr>
            <p:spPr>
              <a:xfrm flipV="1">
                <a:off x="10890" y="104677"/>
                <a:ext cx="1425" cy="3210"/>
              </a:xfrm>
              <a:prstGeom prst="bentConnector3">
                <a:avLst>
                  <a:gd name="adj1" fmla="val 126316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Elbow Connector 109"/>
              <p:cNvCxnSpPr>
                <a:stCxn id="104" idx="1"/>
                <a:endCxn id="25" idx="3"/>
              </p:cNvCxnSpPr>
              <p:nvPr/>
            </p:nvCxnSpPr>
            <p:spPr>
              <a:xfrm rot="10800000">
                <a:off x="7795" y="104687"/>
                <a:ext cx="1499" cy="3200"/>
              </a:xfrm>
              <a:prstGeom prst="bentConnector3">
                <a:avLst>
                  <a:gd name="adj1" fmla="val 125017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3" name="Content Placeholder 4" descr="mainlogo">
            <a:extLst>
              <a:ext uri="{FF2B5EF4-FFF2-40B4-BE49-F238E27FC236}">
                <a16:creationId xmlns:a16="http://schemas.microsoft.com/office/drawing/2014/main" id="{DDAB1208-85F7-41A8-9401-ADBF40BD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Result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Front End :</a:t>
            </a:r>
          </a:p>
          <a:p>
            <a:pPr lvl="1"/>
            <a:r>
              <a:rPr lang="en-US"/>
              <a:t>SVG animation</a:t>
            </a:r>
          </a:p>
          <a:p>
            <a:pPr lvl="1"/>
            <a:r>
              <a:rPr lang="en-US"/>
              <a:t>Within a single Page ( about us , contact, message to admin etc)</a:t>
            </a:r>
          </a:p>
          <a:p>
            <a:pPr lvl="1"/>
            <a:r>
              <a:rPr lang="en-US"/>
              <a:t>Git library for map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7" name="Content Placeholder 4" descr="mainlogo">
            <a:extLst>
              <a:ext uri="{FF2B5EF4-FFF2-40B4-BE49-F238E27FC236}">
                <a16:creationId xmlns:a16="http://schemas.microsoft.com/office/drawing/2014/main" id="{68470157-2374-4031-A28D-AB68B576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Images</a:t>
            </a:r>
          </a:p>
        </p:txBody>
      </p:sp>
      <p:pic>
        <p:nvPicPr>
          <p:cNvPr id="4" name="Picture 128" descr="124071183_401999807607793_5971964697502504391_n (1)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-266" b="63400"/>
          <a:stretch>
            <a:fillRect/>
          </a:stretch>
        </p:blipFill>
        <p:spPr>
          <a:xfrm>
            <a:off x="940280" y="1584437"/>
            <a:ext cx="3284376" cy="4739488"/>
          </a:xfrm>
          <a:prstGeom prst="rect">
            <a:avLst/>
          </a:prstGeom>
        </p:spPr>
      </p:pic>
      <p:pic>
        <p:nvPicPr>
          <p:cNvPr id="8" name="Picture 116" descr="124071183_401999807607793_5971964697502504391_n (1)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60972" y="120768"/>
            <a:ext cx="2444750" cy="6678343"/>
          </a:xfrm>
          <a:prstGeom prst="rect">
            <a:avLst/>
          </a:prstGeom>
        </p:spPr>
      </p:pic>
      <p:pic>
        <p:nvPicPr>
          <p:cNvPr id="128" name="Picture 128" descr="124071183_401999807607793_5971964697502504391_n (1)"/>
          <p:cNvPicPr>
            <a:picLocks noChangeAspect="1"/>
          </p:cNvPicPr>
          <p:nvPr/>
        </p:nvPicPr>
        <p:blipFill>
          <a:blip r:embed="rId2"/>
          <a:srcRect t="35804" b="37230"/>
          <a:stretch>
            <a:fillRect/>
          </a:stretch>
        </p:blipFill>
        <p:spPr>
          <a:xfrm>
            <a:off x="4645460" y="1631178"/>
            <a:ext cx="3055820" cy="29693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27611" t="25378" r="26958" b="24838"/>
          <a:stretch>
            <a:fillRect/>
          </a:stretch>
        </p:blipFill>
        <p:spPr>
          <a:xfrm>
            <a:off x="4645460" y="4610735"/>
            <a:ext cx="2806265" cy="1729680"/>
          </a:xfrm>
          <a:prstGeom prst="rect">
            <a:avLst/>
          </a:prstGeom>
        </p:spPr>
      </p:pic>
      <p:pic>
        <p:nvPicPr>
          <p:cNvPr id="12" name="Content Placeholder 4" descr="mainlogo">
            <a:extLst>
              <a:ext uri="{FF2B5EF4-FFF2-40B4-BE49-F238E27FC236}">
                <a16:creationId xmlns:a16="http://schemas.microsoft.com/office/drawing/2014/main" id="{60BD0444-ADCD-4A1F-AFEB-060F899B3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414" y="287122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Times New Roman" panose="02020603050405020304" charset="0"/>
                <a:cs typeface="Times New Roman" panose="02020603050405020304" charset="0"/>
              </a:rPr>
              <a:t>Result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900" dirty="0"/>
              <a:t>Admin Back-end :</a:t>
            </a:r>
          </a:p>
          <a:p>
            <a:pPr lvl="1"/>
            <a:r>
              <a:rPr lang="en-US" sz="2400" dirty="0"/>
              <a:t>Provides short info of all with in a single page/dashboard. </a:t>
            </a:r>
          </a:p>
          <a:p>
            <a:pPr lvl="1"/>
            <a:r>
              <a:rPr lang="en-US" sz="2400" dirty="0"/>
              <a:t>Auto search in desire order in each page</a:t>
            </a:r>
          </a:p>
          <a:p>
            <a:pPr lvl="1"/>
            <a:r>
              <a:rPr lang="en-US" sz="2400" dirty="0"/>
              <a:t>Different page for different content</a:t>
            </a:r>
          </a:p>
          <a:p>
            <a:pPr lvl="3"/>
            <a:r>
              <a:rPr lang="en-US" sz="2400" dirty="0"/>
              <a:t>Food</a:t>
            </a:r>
          </a:p>
          <a:p>
            <a:pPr lvl="3"/>
            <a:r>
              <a:rPr lang="en-US" sz="2400" dirty="0"/>
              <a:t>User</a:t>
            </a:r>
          </a:p>
          <a:p>
            <a:pPr lvl="3"/>
            <a:r>
              <a:rPr lang="en-US" sz="2400" dirty="0"/>
              <a:t>Content</a:t>
            </a:r>
          </a:p>
          <a:p>
            <a:pPr lvl="3"/>
            <a:r>
              <a:rPr lang="en-US" sz="2400" dirty="0"/>
              <a:t>Message</a:t>
            </a:r>
          </a:p>
          <a:p>
            <a:pPr lvl="3"/>
            <a:r>
              <a:rPr lang="en-US" sz="2400" dirty="0"/>
              <a:t>Schedule </a:t>
            </a:r>
          </a:p>
          <a:p>
            <a:pPr lvl="3"/>
            <a:r>
              <a:rPr lang="en-US" sz="2400" dirty="0"/>
              <a:t>Admin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4" descr="mainlogo">
            <a:extLst>
              <a:ext uri="{FF2B5EF4-FFF2-40B4-BE49-F238E27FC236}">
                <a16:creationId xmlns:a16="http://schemas.microsoft.com/office/drawing/2014/main" id="{F23E4A20-ABA4-4429-B2DD-05E398C2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Images of Admin Back End </a:t>
            </a:r>
            <a:endParaRPr lang="en-US" altLang="ja-JP"/>
          </a:p>
        </p:txBody>
      </p:sp>
      <p:pic>
        <p:nvPicPr>
          <p:cNvPr id="123" name="Picture 9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3466"/>
          <a:stretch>
            <a:fillRect/>
          </a:stretch>
        </p:blipFill>
        <p:spPr>
          <a:xfrm>
            <a:off x="406770" y="1829276"/>
            <a:ext cx="5689230" cy="319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7197" y="1826786"/>
            <a:ext cx="5689230" cy="320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8E5F5717-E8A2-4BF9-AA0B-8AFD0D4B5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Images of Admin Back End </a:t>
            </a:r>
            <a:endParaRPr lang="en-US" altLang="ja-JP"/>
          </a:p>
        </p:txBody>
      </p:sp>
      <p:pic>
        <p:nvPicPr>
          <p:cNvPr id="129" name="Picture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770" y="1811238"/>
            <a:ext cx="5714642" cy="321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Picture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1497" y="1813155"/>
            <a:ext cx="5745227" cy="32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03750E57-8182-46DB-A95D-DC668030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Images of Admin Back End </a:t>
            </a:r>
            <a:endParaRPr lang="en-US" altLang="ja-JP"/>
          </a:p>
        </p:txBody>
      </p:sp>
      <p:pic>
        <p:nvPicPr>
          <p:cNvPr id="126" name="Picture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770" y="1859113"/>
            <a:ext cx="5689230" cy="320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Picture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4105" y="1859112"/>
            <a:ext cx="5689230" cy="320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ontent Placeholder 4" descr="main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050" y="313690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900" dirty="0"/>
              <a:t>User Log In </a:t>
            </a:r>
            <a:r>
              <a:rPr lang="en-US" dirty="0"/>
              <a:t>:</a:t>
            </a:r>
          </a:p>
          <a:p>
            <a:pPr marL="0" lvl="1" algn="l"/>
            <a:r>
              <a:rPr lang="en-US" sz="2400" dirty="0">
                <a:sym typeface="+mn-ea"/>
              </a:rPr>
              <a:t>Provides short info of all with in a single page/dashboard. </a:t>
            </a:r>
            <a:endParaRPr lang="en-US" sz="2400" dirty="0"/>
          </a:p>
          <a:p>
            <a:pPr algn="l"/>
            <a:r>
              <a:rPr lang="en-US" sz="2400" dirty="0"/>
              <a:t>Info are visible to all user</a:t>
            </a:r>
          </a:p>
          <a:p>
            <a:pPr marL="0" lvl="1" algn="l"/>
            <a:r>
              <a:rPr lang="en-US" sz="2400" dirty="0">
                <a:sym typeface="+mn-ea"/>
              </a:rPr>
              <a:t>Different page for different content</a:t>
            </a:r>
            <a:endParaRPr lang="en-US" sz="2400" dirty="0"/>
          </a:p>
          <a:p>
            <a:pPr lvl="2" algn="l"/>
            <a:r>
              <a:rPr lang="en-US" sz="2400" dirty="0"/>
              <a:t>Profile</a:t>
            </a:r>
          </a:p>
          <a:p>
            <a:pPr lvl="2" algn="l"/>
            <a:r>
              <a:rPr lang="en-US" sz="2400" dirty="0"/>
              <a:t>Food List </a:t>
            </a:r>
          </a:p>
          <a:p>
            <a:pPr lvl="2" algn="l"/>
            <a:r>
              <a:rPr lang="en-US" sz="2400" dirty="0"/>
              <a:t>Conversation</a:t>
            </a:r>
          </a:p>
          <a:p>
            <a:pPr lvl="2" algn="l"/>
            <a:r>
              <a:rPr lang="en-US" sz="2400" dirty="0"/>
              <a:t>Member</a:t>
            </a:r>
          </a:p>
          <a:p>
            <a:pPr lvl="2" algn="l"/>
            <a:r>
              <a:rPr lang="en-US" sz="2400" dirty="0"/>
              <a:t>Record</a:t>
            </a:r>
          </a:p>
          <a:p>
            <a:pPr lvl="2" algn="l"/>
            <a:r>
              <a:rPr lang="en-US" sz="2400" dirty="0"/>
              <a:t>Schedule</a:t>
            </a:r>
          </a:p>
          <a:p>
            <a:pPr algn="l"/>
            <a:endParaRPr lang="en-US" sz="2400" dirty="0"/>
          </a:p>
        </p:txBody>
      </p:sp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D8F374C5-4A3B-4133-BA9C-E04BFEB5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of User Log In </a:t>
            </a:r>
            <a:endParaRPr lang="en-US" altLang="ja-JP" dirty="0"/>
          </a:p>
        </p:txBody>
      </p:sp>
      <p:pic>
        <p:nvPicPr>
          <p:cNvPr id="117" name="Picture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769" y="1829276"/>
            <a:ext cx="5689230" cy="320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Picture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6003" y="1829276"/>
            <a:ext cx="5689228" cy="320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6207484B-0130-4E59-9033-EFF893EBA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Statement of Problem</a:t>
            </a:r>
          </a:p>
          <a:p>
            <a:r>
              <a:rPr lang="en-US" sz="2400" dirty="0">
                <a:sym typeface="+mn-ea"/>
              </a:rPr>
              <a:t>Objectives</a:t>
            </a:r>
          </a:p>
          <a:p>
            <a:r>
              <a:rPr lang="en-US" sz="2400" dirty="0">
                <a:sym typeface="+mn-ea"/>
              </a:rPr>
              <a:t>Applications</a:t>
            </a:r>
            <a:endParaRPr lang="en-US" sz="2400" dirty="0"/>
          </a:p>
          <a:p>
            <a:r>
              <a:rPr lang="en-US" sz="2400" dirty="0"/>
              <a:t>Scopes</a:t>
            </a:r>
          </a:p>
          <a:p>
            <a:r>
              <a:rPr lang="en-US" sz="2400" dirty="0">
                <a:sym typeface="+mn-ea"/>
              </a:rPr>
              <a:t>Literature Review</a:t>
            </a:r>
            <a:endParaRPr lang="en-US" sz="2400" dirty="0"/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 </a:t>
            </a:r>
          </a:p>
          <a:p>
            <a:r>
              <a:rPr lang="en-US" sz="2400" dirty="0"/>
              <a:t>Conclusion &amp; Further Enhancement</a:t>
            </a:r>
          </a:p>
          <a:p>
            <a:r>
              <a:rPr lang="en-US" sz="2400" dirty="0"/>
              <a:t>Reference</a:t>
            </a:r>
          </a:p>
        </p:txBody>
      </p:sp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B661698D-8476-420C-8C5A-5DD676D54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Images of User Log In </a:t>
            </a:r>
            <a:endParaRPr lang="en-US" altLang="ja-JP" dirty="0"/>
          </a:p>
        </p:txBody>
      </p:sp>
      <p:pic>
        <p:nvPicPr>
          <p:cNvPr id="119" name="Picture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769" y="1829276"/>
            <a:ext cx="5689230" cy="320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Picture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3115" y="1829276"/>
            <a:ext cx="5689228" cy="320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95D0E574-3DE0-4F5D-A4A9-60D3B845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Images of User Log In </a:t>
            </a:r>
            <a:endParaRPr lang="en-US" altLang="ja-JP"/>
          </a:p>
        </p:txBody>
      </p:sp>
      <p:pic>
        <p:nvPicPr>
          <p:cNvPr id="121" name="Picture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769" y="1829276"/>
            <a:ext cx="5689230" cy="318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Picture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4628" y="1828958"/>
            <a:ext cx="5659695" cy="318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BFE096FF-A013-4105-AD1A-C6EF8BF8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340" y="598230"/>
            <a:ext cx="8911687" cy="1280890"/>
          </a:xfrm>
        </p:spPr>
        <p:txBody>
          <a:bodyPr/>
          <a:lstStyle/>
          <a:p>
            <a:r>
              <a:rPr lang="en-US" dirty="0"/>
              <a:t>Conclusion &amp; Further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Conclusion</a:t>
            </a:r>
          </a:p>
          <a:p>
            <a:r>
              <a:rPr lang="en-US" dirty="0"/>
              <a:t>quite a </a:t>
            </a:r>
            <a:r>
              <a:rPr lang="en-US" dirty="0" err="1"/>
              <a:t>challange</a:t>
            </a:r>
            <a:r>
              <a:rPr lang="en-US" dirty="0"/>
              <a:t> as we were new to mailing system</a:t>
            </a:r>
          </a:p>
          <a:p>
            <a:r>
              <a:rPr lang="en-US"/>
              <a:t>Familiar with various programming language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Futher</a:t>
            </a:r>
            <a:r>
              <a:rPr lang="en-US" dirty="0"/>
              <a:t> Enhancement</a:t>
            </a:r>
          </a:p>
          <a:p>
            <a:r>
              <a:rPr lang="en-US" dirty="0"/>
              <a:t>Inserting Geo-location system</a:t>
            </a:r>
          </a:p>
          <a:p>
            <a:r>
              <a:rPr lang="en-US" dirty="0"/>
              <a:t>Adding more features like message pop up </a:t>
            </a:r>
          </a:p>
          <a:p>
            <a:r>
              <a:rPr lang="en-US" dirty="0"/>
              <a:t>Creating own API</a:t>
            </a:r>
          </a:p>
          <a:p>
            <a:endParaRPr lang="en-US" dirty="0"/>
          </a:p>
        </p:txBody>
      </p:sp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241EB1DC-B707-4D02-BE3F-6810D99E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[1]	“Atmail, Zentyal, scandalo”,http://freshmeat.sourceforge.net/tags/mail-server [2014-06-1]</a:t>
            </a:r>
          </a:p>
          <a:p>
            <a:r>
              <a:rPr lang="en-US" sz="2400"/>
              <a:t>[2]	https://hamrobazaar.com/</a:t>
            </a:r>
          </a:p>
        </p:txBody>
      </p:sp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F9F3ED4A-B7CF-43B9-BA08-18ABF51A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33358" t="15752" r="33762" b="23224"/>
          <a:stretch>
            <a:fillRect/>
          </a:stretch>
        </p:blipFill>
        <p:spPr>
          <a:xfrm>
            <a:off x="4038732" y="672860"/>
            <a:ext cx="3202712" cy="3343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579" y="2888088"/>
            <a:ext cx="6272842" cy="1325563"/>
          </a:xfrm>
        </p:spPr>
        <p:txBody>
          <a:bodyPr/>
          <a:lstStyle/>
          <a:p>
            <a:pPr algn="ctr"/>
            <a:r>
              <a:rPr lang="en-US" sz="5000" dirty="0">
                <a:latin typeface="Times New Roman" panose="02020603050405020304" charset="0"/>
                <a:cs typeface="Times New Roman" panose="02020603050405020304" charset="0"/>
              </a:rPr>
              <a:t>Any      Queries. </a:t>
            </a:r>
          </a:p>
        </p:txBody>
      </p:sp>
      <p:pic>
        <p:nvPicPr>
          <p:cNvPr id="8" name="Content Placeholder 4" descr="mainlogo">
            <a:extLst>
              <a:ext uri="{FF2B5EF4-FFF2-40B4-BE49-F238E27FC236}">
                <a16:creationId xmlns:a16="http://schemas.microsoft.com/office/drawing/2014/main" id="{D4617E84-7B94-4A6F-9FCF-322A4AD6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595B-EBA3-4A27-B596-34158723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Manavsewa</a:t>
            </a:r>
            <a:r>
              <a:rPr lang="en-US" dirty="0"/>
              <a:t> Ashram || Bhaktapur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1A1BBE-CE41-47C2-8E68-6637109E1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313" y="2055963"/>
            <a:ext cx="5662664" cy="3778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98BF4-BE72-446D-BB0C-5BAE8C91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56" y="1697255"/>
            <a:ext cx="2619741" cy="26102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D7191-C88B-42BE-9794-2735CE1D8C7D}"/>
              </a:ext>
            </a:extLst>
          </p:cNvPr>
          <p:cNvSpPr txBox="1">
            <a:spLocks/>
          </p:cNvSpPr>
          <p:nvPr/>
        </p:nvSpPr>
        <p:spPr>
          <a:xfrm>
            <a:off x="775002" y="4280092"/>
            <a:ext cx="2128600" cy="5190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Jamuna </a:t>
            </a:r>
            <a:r>
              <a:rPr lang="en-US" sz="2000" dirty="0" err="1"/>
              <a:t>Paudel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15F83-6C01-4436-82CA-14C3D381F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688" y="1395908"/>
            <a:ext cx="2657846" cy="31436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512BB8-4DAA-42EC-A917-E844A964C8BC}"/>
              </a:ext>
            </a:extLst>
          </p:cNvPr>
          <p:cNvSpPr txBox="1">
            <a:spLocks/>
          </p:cNvSpPr>
          <p:nvPr/>
        </p:nvSpPr>
        <p:spPr>
          <a:xfrm>
            <a:off x="9288398" y="4532409"/>
            <a:ext cx="2128600" cy="519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/>
              <a:t>Urbin</a:t>
            </a:r>
            <a:r>
              <a:rPr lang="en-US" sz="2000" dirty="0"/>
              <a:t> Sapkota</a:t>
            </a:r>
          </a:p>
        </p:txBody>
      </p:sp>
    </p:spTree>
    <p:extLst>
      <p:ext uri="{BB962C8B-B14F-4D97-AF65-F5344CB8AC3E}">
        <p14:creationId xmlns:p14="http://schemas.microsoft.com/office/powerpoint/2010/main" val="2320140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595B-EBA3-4A27-B596-34158723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100s Group: Serving free meals to the needy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4D7191-C88B-42BE-9794-2735CE1D8C7D}"/>
              </a:ext>
            </a:extLst>
          </p:cNvPr>
          <p:cNvSpPr txBox="1">
            <a:spLocks/>
          </p:cNvSpPr>
          <p:nvPr/>
        </p:nvSpPr>
        <p:spPr>
          <a:xfrm>
            <a:off x="775002" y="4280092"/>
            <a:ext cx="2128600" cy="5190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/>
              <a:t>Renu</a:t>
            </a:r>
            <a:r>
              <a:rPr lang="en-US" sz="2000" dirty="0"/>
              <a:t> Raj Bhandari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512BB8-4DAA-42EC-A917-E844A964C8BC}"/>
              </a:ext>
            </a:extLst>
          </p:cNvPr>
          <p:cNvSpPr txBox="1">
            <a:spLocks/>
          </p:cNvSpPr>
          <p:nvPr/>
        </p:nvSpPr>
        <p:spPr>
          <a:xfrm>
            <a:off x="9629816" y="3620948"/>
            <a:ext cx="2128600" cy="519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/>
              <a:t>Ansu</a:t>
            </a:r>
            <a:r>
              <a:rPr lang="en-US" sz="2000" dirty="0"/>
              <a:t> Yadav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F4DE0-76D3-4409-B0B8-17EBB60A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23" y="1276862"/>
            <a:ext cx="4311756" cy="2760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AFF07A-25DC-472F-8515-C79B047F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83" y="4139958"/>
            <a:ext cx="6011633" cy="2644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8B77A5-490B-4A9B-BC29-6223B195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02" y="1421643"/>
            <a:ext cx="2031584" cy="27183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7F67C-950A-4CD6-B37B-DDF23517E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012" y="1264556"/>
            <a:ext cx="2128600" cy="22059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86816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595B-EBA3-4A27-B596-34158723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Suvarambha</a:t>
            </a:r>
            <a:endParaRPr lang="en-US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4D7191-C88B-42BE-9794-2735CE1D8C7D}"/>
              </a:ext>
            </a:extLst>
          </p:cNvPr>
          <p:cNvSpPr txBox="1">
            <a:spLocks/>
          </p:cNvSpPr>
          <p:nvPr/>
        </p:nvSpPr>
        <p:spPr>
          <a:xfrm>
            <a:off x="775002" y="4280092"/>
            <a:ext cx="2128600" cy="519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/>
              <a:t>Gunraj</a:t>
            </a:r>
            <a:r>
              <a:rPr lang="en-US" sz="2000" dirty="0"/>
              <a:t> </a:t>
            </a:r>
            <a:r>
              <a:rPr lang="en-US" sz="2000" dirty="0" err="1"/>
              <a:t>Pyakurel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FF07A-25DC-472F-8515-C79B047F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83" y="4139958"/>
            <a:ext cx="6011633" cy="2644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3AC12C-5D0D-49FB-8D2B-EE3F6D86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6" y="1660792"/>
            <a:ext cx="2548752" cy="26053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D60F75-9718-4973-9167-286EAE59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342" y="1135745"/>
            <a:ext cx="5909205" cy="30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6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953625" cy="4351655"/>
          </a:xfrm>
        </p:spPr>
        <p:txBody>
          <a:bodyPr/>
          <a:lstStyle/>
          <a:p>
            <a:r>
              <a:rPr lang="en-US" dirty="0"/>
              <a:t>A web-based online platform</a:t>
            </a:r>
          </a:p>
          <a:p>
            <a:r>
              <a:rPr lang="en-US" dirty="0"/>
              <a:t>A medium where users can communicate </a:t>
            </a:r>
          </a:p>
          <a:p>
            <a:r>
              <a:rPr lang="en-US" dirty="0"/>
              <a:t>A medium where users can relay information by posting</a:t>
            </a:r>
          </a:p>
          <a:p>
            <a:endParaRPr lang="en-US" dirty="0"/>
          </a:p>
        </p:txBody>
      </p:sp>
      <p:pic>
        <p:nvPicPr>
          <p:cNvPr id="4" name="Picture 3" descr="mainlogo"/>
          <p:cNvPicPr>
            <a:picLocks noChangeAspect="1"/>
          </p:cNvPicPr>
          <p:nvPr/>
        </p:nvPicPr>
        <p:blipFill>
          <a:blip r:embed="rId2"/>
          <a:srcRect l="18846" t="15531" r="18831" b="47694"/>
          <a:stretch>
            <a:fillRect/>
          </a:stretch>
        </p:blipFill>
        <p:spPr>
          <a:xfrm>
            <a:off x="4276164" y="3648973"/>
            <a:ext cx="3077696" cy="1816172"/>
          </a:xfrm>
          <a:prstGeom prst="rect">
            <a:avLst/>
          </a:prstGeom>
        </p:spPr>
      </p:pic>
      <p:pic>
        <p:nvPicPr>
          <p:cNvPr id="8" name="Content Placeholder 4" descr="mainlogo">
            <a:extLst>
              <a:ext uri="{FF2B5EF4-FFF2-40B4-BE49-F238E27FC236}">
                <a16:creationId xmlns:a16="http://schemas.microsoft.com/office/drawing/2014/main" id="{8FA34AA5-E65C-41E4-8E8C-EF3F26E5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Statement of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dedicated platform</a:t>
            </a:r>
          </a:p>
          <a:p>
            <a:r>
              <a:rPr lang="en-US"/>
              <a:t>Organization must rely on their existing contact</a:t>
            </a:r>
          </a:p>
          <a:p>
            <a:endParaRPr lang="en-US"/>
          </a:p>
        </p:txBody>
      </p:sp>
      <p:pic>
        <p:nvPicPr>
          <p:cNvPr id="4" name="Picture 3" descr="probl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737" y="2956692"/>
            <a:ext cx="3444875" cy="3444875"/>
          </a:xfrm>
          <a:prstGeom prst="rect">
            <a:avLst/>
          </a:prstGeom>
        </p:spPr>
      </p:pic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B9972DD9-832F-4054-BF14-475EED476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To provide a dedicated platform where one can communicate and relay information about food to other user.</a:t>
            </a:r>
          </a:p>
        </p:txBody>
      </p:sp>
      <p:pic>
        <p:nvPicPr>
          <p:cNvPr id="6" name="Picture 5" descr="bulley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992" y="3344908"/>
            <a:ext cx="3779808" cy="2832372"/>
          </a:xfrm>
          <a:prstGeom prst="rect">
            <a:avLst/>
          </a:prstGeom>
        </p:spPr>
      </p:pic>
      <p:pic>
        <p:nvPicPr>
          <p:cNvPr id="7" name="Content Placeholder 4" descr="mainlogo">
            <a:extLst>
              <a:ext uri="{FF2B5EF4-FFF2-40B4-BE49-F238E27FC236}">
                <a16:creationId xmlns:a16="http://schemas.microsoft.com/office/drawing/2014/main" id="{9D28B5B0-8C35-4BCE-929A-D63D9353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those food donation organization</a:t>
            </a:r>
          </a:p>
          <a:p>
            <a:r>
              <a:rPr lang="en-US"/>
              <a:t>And for local willing individuals</a:t>
            </a:r>
          </a:p>
        </p:txBody>
      </p:sp>
      <p:pic>
        <p:nvPicPr>
          <p:cNvPr id="7" name="Google Shape;264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91817" y="2717807"/>
            <a:ext cx="3312795" cy="342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4" descr="mainlogo">
            <a:extLst>
              <a:ext uri="{FF2B5EF4-FFF2-40B4-BE49-F238E27FC236}">
                <a16:creationId xmlns:a16="http://schemas.microsoft.com/office/drawing/2014/main" id="{0E21C61B-3940-4CEA-A445-E4A1F587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Providing a platform for those food donation organization and individuals </a:t>
            </a:r>
            <a:r>
              <a:rPr lang="en-US" altLang="ja-JP"/>
              <a:t>:</a:t>
            </a:r>
          </a:p>
          <a:p>
            <a:pPr lvl="1"/>
            <a:r>
              <a:rPr lang="en-US" altLang="ja-JP">
                <a:sym typeface="+mn-ea"/>
              </a:rPr>
              <a:t>inorder to Communicate </a:t>
            </a:r>
            <a:endParaRPr lang="en-US" altLang="ja-JP"/>
          </a:p>
          <a:p>
            <a:pPr lvl="1"/>
            <a:r>
              <a:rPr lang="en-US" altLang="ja-JP">
                <a:sym typeface="+mn-ea"/>
              </a:rPr>
              <a:t>to relay food related information</a:t>
            </a:r>
            <a:endParaRPr lang="en-US" altLang="ja-JP"/>
          </a:p>
          <a:p>
            <a:r>
              <a:rPr lang="en-US">
                <a:sym typeface="+mn-ea"/>
              </a:rPr>
              <a:t>Providing an opportunity and encourage local effort</a:t>
            </a:r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11631" t="28262" r="10568" b="20841"/>
          <a:stretch>
            <a:fillRect/>
          </a:stretch>
        </p:blipFill>
        <p:spPr>
          <a:xfrm>
            <a:off x="6841490" y="4516755"/>
            <a:ext cx="4512310" cy="1660525"/>
          </a:xfrm>
          <a:prstGeom prst="rect">
            <a:avLst/>
          </a:prstGeom>
        </p:spPr>
      </p:pic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425471AB-0312-4335-B9FB-205D6699D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54" y="2682815"/>
            <a:ext cx="3862946" cy="3503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dedicated Projects</a:t>
            </a:r>
          </a:p>
          <a:p>
            <a:r>
              <a:rPr lang="en-US" dirty="0"/>
              <a:t>Relate-able Project</a:t>
            </a:r>
          </a:p>
          <a:p>
            <a:pPr lvl="1"/>
            <a:r>
              <a:rPr lang="en-US" dirty="0"/>
              <a:t>Mail project such </a:t>
            </a:r>
            <a:r>
              <a:rPr lang="en-US" dirty="0" err="1"/>
              <a:t>Atmail</a:t>
            </a:r>
            <a:r>
              <a:rPr lang="en-US" dirty="0"/>
              <a:t>, </a:t>
            </a:r>
            <a:r>
              <a:rPr lang="en-US" dirty="0" err="1"/>
              <a:t>Zentyal</a:t>
            </a:r>
            <a:r>
              <a:rPr lang="en-US" dirty="0"/>
              <a:t>, </a:t>
            </a:r>
            <a:r>
              <a:rPr lang="en-US" dirty="0" err="1"/>
              <a:t>scandalo</a:t>
            </a:r>
            <a:r>
              <a:rPr lang="en-US" dirty="0"/>
              <a:t> [2014-06-1]</a:t>
            </a:r>
          </a:p>
          <a:p>
            <a:pPr lvl="1"/>
            <a:r>
              <a:rPr lang="en-US" dirty="0" err="1"/>
              <a:t>Hamrobazzar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9119AF27-5CA7-4D1E-A04C-078D64EF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latin typeface="Times New Roman" panose="02020603050405020304" charset="0"/>
                <a:cs typeface="Times New Roman" panose="02020603050405020304" charset="0"/>
              </a:rPr>
              <a:t>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Dribble</a:t>
            </a:r>
          </a:p>
          <a:p>
            <a:r>
              <a:rPr lang="en-US">
                <a:sym typeface="+mn-ea"/>
              </a:rPr>
              <a:t>Hamrobazzar</a:t>
            </a:r>
          </a:p>
          <a:p>
            <a:r>
              <a:rPr lang="en-US">
                <a:sym typeface="+mn-ea"/>
              </a:rPr>
              <a:t>unDraw</a:t>
            </a:r>
            <a:endParaRPr lang="en-US"/>
          </a:p>
          <a:p>
            <a:r>
              <a:rPr lang="en-US"/>
              <a:t>Atmail, Zentyal, scandalo</a:t>
            </a:r>
          </a:p>
          <a:p>
            <a:r>
              <a:rPr lang="en-US"/>
              <a:t>Php mailer</a:t>
            </a:r>
          </a:p>
          <a:p>
            <a:endParaRPr lang="en-US"/>
          </a:p>
        </p:txBody>
      </p:sp>
      <p:pic>
        <p:nvPicPr>
          <p:cNvPr id="282" name="Google Shape;282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69483" y="2397776"/>
            <a:ext cx="3777615" cy="370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4" descr="mainlogo">
            <a:extLst>
              <a:ext uri="{FF2B5EF4-FFF2-40B4-BE49-F238E27FC236}">
                <a16:creationId xmlns:a16="http://schemas.microsoft.com/office/drawing/2014/main" id="{C07F5B09-5537-4376-A573-506555AB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862" y="356133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188</TotalTime>
  <Words>426</Words>
  <Application>Microsoft Office PowerPoint</Application>
  <PresentationFormat>Widescreen</PresentationFormat>
  <Paragraphs>134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Times New Roman</vt:lpstr>
      <vt:lpstr>Wingdings 3</vt:lpstr>
      <vt:lpstr>Wisp</vt:lpstr>
      <vt:lpstr>PRESENTATION  ON</vt:lpstr>
      <vt:lpstr>Table of Content</vt:lpstr>
      <vt:lpstr>Introduction</vt:lpstr>
      <vt:lpstr>Statement of problem</vt:lpstr>
      <vt:lpstr>Objectives</vt:lpstr>
      <vt:lpstr>Applications</vt:lpstr>
      <vt:lpstr>Scope</vt:lpstr>
      <vt:lpstr>Literature Review</vt:lpstr>
      <vt:lpstr>Methodology </vt:lpstr>
      <vt:lpstr>Generic Model</vt:lpstr>
      <vt:lpstr>ER Model</vt:lpstr>
      <vt:lpstr>Result </vt:lpstr>
      <vt:lpstr>Front End Images</vt:lpstr>
      <vt:lpstr>Result </vt:lpstr>
      <vt:lpstr>Images of Admin Back End </vt:lpstr>
      <vt:lpstr>Images of Admin Back End </vt:lpstr>
      <vt:lpstr>Images of Admin Back End </vt:lpstr>
      <vt:lpstr>Result</vt:lpstr>
      <vt:lpstr>Images of User Log In </vt:lpstr>
      <vt:lpstr>Images of User Log In </vt:lpstr>
      <vt:lpstr>Images of User Log In </vt:lpstr>
      <vt:lpstr>Conclusion &amp; Further Enhancement</vt:lpstr>
      <vt:lpstr>Reference</vt:lpstr>
      <vt:lpstr>Any      Queries. </vt:lpstr>
      <vt:lpstr>Manavsewa Ashram || Bhaktapur </vt:lpstr>
      <vt:lpstr>100s Group: Serving free meals to the needy</vt:lpstr>
      <vt:lpstr>Suvarambha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REPORT  ON</dc:title>
  <dc:creator/>
  <cp:lastModifiedBy>Rabin Phaiju</cp:lastModifiedBy>
  <cp:revision>165</cp:revision>
  <dcterms:created xsi:type="dcterms:W3CDTF">2020-11-17T04:27:00Z</dcterms:created>
  <dcterms:modified xsi:type="dcterms:W3CDTF">2020-11-20T05:13:30Z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